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1\0.%20&#1047;&#1072;&#1089;&#1077;&#1076;&#1072;&#1085;&#1080;&#1077;%20&#1055;&#1086;&#1087;&#1077;&#1095;&#1080;&#1090;&#1077;&#1083;&#1100;&#1089;&#1082;&#1086;&#1075;&#1086;%20&#1089;&#1086;&#1074;&#1077;&#1090;&#1072;%2023.12.20\&#1044;&#1080;&#1072;&#1075;&#1088;&#1072;&#1084;&#1084;&#1099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1\0.%20&#1047;&#1072;&#1089;&#1077;&#1076;&#1072;&#1085;&#1080;&#1077;%20&#1055;&#1086;&#1087;&#1077;&#1095;&#1080;&#1090;&#1077;&#1083;&#1100;&#1089;&#1082;&#1086;&#1075;&#1086;%20&#1089;&#1086;&#1074;&#1077;&#1090;&#1072;%2023.12.20\&#1044;&#1080;&#1072;&#1075;&#1088;&#1072;&#1084;&#1084;&#1099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1\0.%20&#1047;&#1072;&#1089;&#1077;&#1076;&#1072;&#1085;&#1080;&#1077;%20&#1055;&#1086;&#1087;&#1077;&#1095;&#1080;&#1090;&#1077;&#1083;&#1100;&#1089;&#1082;&#1086;&#1075;&#1086;%20&#1089;&#1086;&#1074;&#1077;&#1090;&#1072;%2023.12.20\&#1044;&#1080;&#1072;&#1075;&#1088;&#1072;&#1084;&#1084;&#1099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1\0.%20&#1047;&#1072;&#1089;&#1077;&#1076;&#1072;&#1085;&#1080;&#1077;%20&#1055;&#1086;&#1087;&#1077;&#1095;&#1080;&#1090;&#1077;&#1083;&#1100;&#1089;&#1082;&#1086;&#1075;&#1086;%20&#1089;&#1086;&#1074;&#1077;&#1090;&#1072;%2023.12.20\&#1044;&#1080;&#1072;&#1075;&#1088;&#1072;&#1084;&#1084;&#1099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5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5)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5)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4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01.corp.frmsp.ru\Share\&#1047;&#1072;&#1089;&#1077;&#1076;&#1072;&#1085;&#1080;&#1103;%20&#1055;&#1088;&#1072;&#1074;&#1083;&#1077;&#1085;&#1080;&#1103;\2025\0.%20&#1047;&#1072;&#1089;&#1077;&#1076;&#1072;&#1085;&#1080;&#1077;%20&#1055;&#1086;&#1087;&#1077;&#1095;&#1080;&#1090;&#1077;&#1083;&#1100;&#1089;&#1082;&#1086;&#1075;&#1086;%20&#1057;&#1086;&#1074;&#1077;&#1090;&#1072;%2005.2025\&#1044;&#1080;&#1072;&#1075;&#1088;&#1072;&#1084;&#1084;&#1099;%20(2025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baseline="0">
                <a:latin typeface="Arial" panose="020B0604020202020204" pitchFamily="34" charset="0"/>
                <a:cs typeface="Arial" panose="020B0604020202020204" pitchFamily="34" charset="0"/>
              </a:rPr>
              <a:t>Общая детализация </a:t>
            </a:r>
            <a:br>
              <a:rPr lang="ru-RU" sz="1400" b="0" i="0" baseline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baseline="0">
                <a:latin typeface="Arial" panose="020B0604020202020204" pitchFamily="34" charset="0"/>
                <a:cs typeface="Arial" panose="020B0604020202020204" pitchFamily="34" charset="0"/>
              </a:rPr>
              <a:t>привлеченных средств</a:t>
            </a:r>
          </a:p>
        </c:rich>
      </c:tx>
      <c:layout>
        <c:manualLayout>
          <c:xMode val="edge"/>
          <c:yMode val="edge"/>
          <c:x val="0.2932865480129050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242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248659621150612"/>
          <c:y val="0.127215057200259"/>
          <c:w val="0.78615348892266657"/>
          <c:h val="0.4618617437751359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8D-4318-9EBE-39DD8A0BB5F5}"/>
              </c:ext>
            </c:extLst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68D-4318-9EBE-39DD8A0BB5F5}"/>
              </c:ext>
            </c:extLst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68D-4318-9EBE-39DD8A0BB5F5}"/>
              </c:ext>
            </c:extLst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8D-4318-9EBE-39DD8A0BB5F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8323C3E-5805-4D0C-9A21-6FAA453D8E70}" type="PERCENTAGE">
                      <a:rPr lang="en-US" sz="1600" b="1"/>
                      <a:pPr/>
                      <a:t>[ПРОЦЕНТ]</a:t>
                    </a:fld>
                    <a:endParaRPr lang="ru-RU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68D-4318-9EBE-39DD8A0BB5F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>
                <a:glow rad="152400">
                  <a:schemeClr val="accent1">
                    <a:alpha val="40000"/>
                  </a:schemeClr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'[Диаграммы (2024).xlsx]Привлеченные средства'!$B$8:$B$11</c:f>
              <c:strCache>
                <c:ptCount val="4"/>
                <c:pt idx="0">
                  <c:v>Федеральный бюджет - 8 млн рублей</c:v>
                </c:pt>
                <c:pt idx="1">
                  <c:v>Областной бюджет - 111,8 млн рублей</c:v>
                </c:pt>
                <c:pt idx="2">
                  <c:v>Местный бюджет - 13,9 млн рублей</c:v>
                </c:pt>
                <c:pt idx="3">
                  <c:v>АО "ТВЭЛ" - 25 млн рублей</c:v>
                </c:pt>
              </c:strCache>
            </c:strRef>
          </c:cat>
          <c:val>
            <c:numRef>
              <c:f>'[Диаграммы (2024).xlsx]Привлеченные средства'!$D$8:$D$11</c:f>
              <c:numCache>
                <c:formatCode>0.0</c:formatCode>
                <c:ptCount val="4"/>
                <c:pt idx="0">
                  <c:v>5.0409577819785767</c:v>
                </c:pt>
                <c:pt idx="1">
                  <c:v>70.4473850031506</c:v>
                </c:pt>
                <c:pt idx="2">
                  <c:v>8.7586641461877761</c:v>
                </c:pt>
                <c:pt idx="3">
                  <c:v>15.752993068683052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68D-4318-9EBE-39DD8A0BB5F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50300760387828"/>
          <c:y val="0.58163152531256745"/>
          <c:w val="0.73766681845205151"/>
          <c:h val="0.27978133768907631"/>
        </c:manualLayout>
      </c:layout>
      <c:overlay val="0"/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0">
                <a:latin typeface="Arial" panose="020B0604020202020204" pitchFamily="34" charset="0"/>
                <a:cs typeface="Arial" panose="020B0604020202020204" pitchFamily="34" charset="0"/>
              </a:rPr>
              <a:t>с 2013 года по 2024 год</a:t>
            </a:r>
          </a:p>
        </c:rich>
      </c:tx>
      <c:layout>
        <c:manualLayout>
          <c:xMode val="edge"/>
          <c:yMode val="edge"/>
          <c:x val="0.32456029096698913"/>
          <c:y val="3.0346131077365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448551659210562"/>
          <c:w val="0.81555066423700739"/>
          <c:h val="0.6245989442174790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9C6-452A-95BC-C5267C8420C7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9C6-452A-95BC-C5267C8420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'[Диаграммы (2024).xlsx]Общая сумма оказанной поддержки'!$B$3,'[Диаграммы (2024).xlsx]Общая сумма оказанной поддержки'!$B$4</c:f>
              <c:strCache>
                <c:ptCount val="2"/>
                <c:pt idx="0">
                  <c:v>Микрозаймы - 414,3 млн рублей</c:v>
                </c:pt>
                <c:pt idx="1">
                  <c:v>Гранты - 48,5 млн рублей</c:v>
                </c:pt>
              </c:strCache>
            </c:strRef>
          </c:cat>
          <c:val>
            <c:numRef>
              <c:f>'[Диаграммы (2024).xlsx]Общая сумма оказанной поддержки'!$D$3,'[Диаграммы (2024).xlsx]Общая сумма оказанной поддержки'!$D$4</c:f>
              <c:numCache>
                <c:formatCode>0.0%</c:formatCode>
                <c:ptCount val="2"/>
                <c:pt idx="0">
                  <c:v>0.89520311149524634</c:v>
                </c:pt>
                <c:pt idx="1">
                  <c:v>0.10479688850475367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9C6-452A-95BC-C5267C8420C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04115268092103"/>
          <c:y val="0.22143117849916874"/>
          <c:w val="0.3795884731907897"/>
          <c:h val="0.435751923962631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0">
                <a:latin typeface="Arial" panose="020B0604020202020204" pitchFamily="34" charset="0"/>
                <a:cs typeface="Arial" panose="020B0604020202020204" pitchFamily="34" charset="0"/>
              </a:rPr>
              <a:t>Достаточность</a:t>
            </a:r>
            <a:r>
              <a:rPr lang="ru-RU" b="0" baseline="0">
                <a:latin typeface="Arial" panose="020B0604020202020204" pitchFamily="34" charset="0"/>
                <a:cs typeface="Arial" panose="020B0604020202020204" pitchFamily="34" charset="0"/>
              </a:rPr>
              <a:t> собственных средств (ДСС)</a:t>
            </a:r>
            <a:endParaRPr lang="ru-RU" b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'[Диаграммы (2024).xlsx]ДСС'!$B$6,'[Диаграммы (2024).xlsx]ДСС'!$B$12</c:f>
              <c:strCache>
                <c:ptCount val="2"/>
                <c:pt idx="0">
                  <c:v>за 2023 год</c:v>
                </c:pt>
                <c:pt idx="1">
                  <c:v>за 2024 год</c:v>
                </c:pt>
              </c:strCache>
            </c:strRef>
          </c:cat>
          <c:val>
            <c:numRef>
              <c:f>'[Диаграммы (2024).xlsx]ДСС'!$C$6,'[Диаграммы (2024).xlsx]ДСС'!$C$12</c:f>
              <c:numCache>
                <c:formatCode>0%</c:formatCode>
                <c:ptCount val="2"/>
                <c:pt idx="0">
                  <c:v>0.98</c:v>
                </c:pt>
                <c:pt idx="1">
                  <c:v>0.98780000000000001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13431356958962"/>
          <c:y val="0.87729841061533975"/>
          <c:w val="0.63573137286082071"/>
          <c:h val="9.49238116068824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'[Диаграммы (2024).xlsx]ЭРс'!$C$2</c:f>
              <c:strCache>
                <c:ptCount val="1"/>
                <c:pt idx="0">
                  <c:v>Действующий портфель микрозаймов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'[Диаграммы (2024).xlsx]ЭРс'!$B$3:$B$4</c:f>
              <c:strCache>
                <c:ptCount val="2"/>
                <c:pt idx="0">
                  <c:v>на 01.01.2024</c:v>
                </c:pt>
                <c:pt idx="1">
                  <c:v>на 01.01.2025</c:v>
                </c:pt>
              </c:strCache>
            </c:strRef>
          </c:cat>
          <c:val>
            <c:numRef>
              <c:f>'[Диаграммы (2024).xlsx]ЭРс'!$C$3,'[Диаграммы (2024).xlsx]ЭРс'!$C$4</c:f>
              <c:numCache>
                <c:formatCode>General</c:formatCode>
                <c:ptCount val="2"/>
                <c:pt idx="0">
                  <c:v>74.900000000000006</c:v>
                </c:pt>
                <c:pt idx="1">
                  <c:v>92.2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FF-4E25-BFE4-52ADAE33E0C9}"/>
            </c:ext>
          </c:extLst>
        </c:ser>
        <c:ser>
          <c:idx val="1"/>
          <c:order val="1"/>
          <c:tx>
            <c:strRef>
              <c:f>'[Диаграммы (2024).xlsx]ЭРс'!$D$2</c:f>
              <c:strCache>
                <c:ptCount val="1"/>
                <c:pt idx="0">
                  <c:v>Резервы фонда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'[Диаграммы (2024).xlsx]ЭРс'!$B$3:$B$4</c:f>
              <c:strCache>
                <c:ptCount val="2"/>
                <c:pt idx="0">
                  <c:v>на 01.01.2024</c:v>
                </c:pt>
                <c:pt idx="1">
                  <c:v>на 01.01.2025</c:v>
                </c:pt>
              </c:strCache>
            </c:strRef>
          </c:cat>
          <c:val>
            <c:numRef>
              <c:f>'[Диаграммы (2024).xlsx]ЭРс'!$D$3,'[Диаграммы (2024).xlsx]ЭРс'!$D$4</c:f>
              <c:numCache>
                <c:formatCode>General</c:formatCode>
                <c:ptCount val="2"/>
                <c:pt idx="0" formatCode="0.0">
                  <c:v>26</c:v>
                </c:pt>
                <c:pt idx="1">
                  <c:v>16.5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BFF-4E25-BFE4-52ADAE33E0C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-920165520"/>
        <c:axId val="-920158992"/>
      </c:barChart>
      <c:catAx>
        <c:axId val="-92016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920158992"/>
        <c:crosses val="autoZero"/>
        <c:auto val="1"/>
        <c:lblAlgn val="ctr"/>
        <c:lblOffset val="100"/>
        <c:noMultiLvlLbl val="0"/>
      </c:catAx>
      <c:valAx>
        <c:axId val="-920158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92016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 smtClean="0">
                <a:solidFill>
                  <a:sysClr val="windowText" lastClr="000000"/>
                </a:solidFill>
              </a:rPr>
              <a:t>Финансовый доход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ru-RU" sz="1800" b="1" i="0" baseline="0" dirty="0" smtClean="0">
                <a:solidFill>
                  <a:sysClr val="windowText" lastClr="000000"/>
                </a:solidFill>
              </a:rPr>
              <a:t>13,1 млн </a:t>
            </a:r>
            <a:r>
              <a:rPr lang="ru-RU" sz="1800" b="1" i="0" baseline="0" dirty="0">
                <a:solidFill>
                  <a:sysClr val="windowText" lastClr="000000"/>
                </a:solidFill>
              </a:rPr>
              <a:t>рублей</a:t>
            </a:r>
          </a:p>
        </c:rich>
      </c:tx>
      <c:layout>
        <c:manualLayout>
          <c:xMode val="edge"/>
          <c:yMode val="edge"/>
          <c:x val="0.33554006807248038"/>
          <c:y val="0.417213886964036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99032717507493E-2"/>
          <c:y val="0.19064814814814818"/>
          <c:w val="0.96300967282492511"/>
          <c:h val="0.76826334208223968"/>
        </c:manualLayout>
      </c:layout>
      <c:pie3DChart>
        <c:varyColors val="1"/>
        <c:ser>
          <c:idx val="0"/>
          <c:order val="0"/>
          <c:tx>
            <c:strRef>
              <c:f>'Риск портфель, ОЭ, ОС'!$B$11</c:f>
              <c:strCache>
                <c:ptCount val="1"/>
                <c:pt idx="0">
                  <c:v>Средний действующий портфель микрозаймов; 63,449 млн. рублей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val>
            <c:numRef>
              <c:f>'Риск портфель, ОЭ, ОС'!$C$11</c:f>
              <c:numCache>
                <c:formatCode>General</c:formatCode>
                <c:ptCount val="1"/>
                <c:pt idx="0">
                  <c:v>63.448999999999998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baseline="0" dirty="0" smtClean="0">
                <a:solidFill>
                  <a:sysClr val="windowText" lastClr="000000"/>
                </a:solidFill>
              </a:rPr>
              <a:t>Финансовый расход +</a:t>
            </a:r>
            <a:br>
              <a:rPr lang="ru-RU" sz="1200" b="1" i="0" baseline="0" dirty="0" smtClean="0">
                <a:solidFill>
                  <a:sysClr val="windowText" lastClr="000000"/>
                </a:solidFill>
              </a:rPr>
            </a:br>
            <a:r>
              <a:rPr lang="ru-RU" sz="1200" b="1" i="0" baseline="0" dirty="0" smtClean="0">
                <a:solidFill>
                  <a:sysClr val="windowText" lastClr="000000"/>
                </a:solidFill>
              </a:rPr>
              <a:t>Убытки от потерь по микрозаймам +</a:t>
            </a:r>
            <a:br>
              <a:rPr lang="ru-RU" sz="1200" b="1" i="0" baseline="0" dirty="0" smtClean="0">
                <a:solidFill>
                  <a:sysClr val="windowText" lastClr="000000"/>
                </a:solidFill>
              </a:rPr>
            </a:br>
            <a:r>
              <a:rPr lang="ru-RU" sz="1200" b="1" i="0" baseline="0" dirty="0" smtClean="0">
                <a:solidFill>
                  <a:sysClr val="windowText" lastClr="000000"/>
                </a:solidFill>
              </a:rPr>
              <a:t>Операционные расходы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ru-RU" sz="1800" b="1" i="0" baseline="0" dirty="0" smtClean="0">
                <a:solidFill>
                  <a:sysClr val="windowText" lastClr="000000"/>
                </a:solidFill>
              </a:rPr>
              <a:t>10,2 млн </a:t>
            </a:r>
            <a:r>
              <a:rPr lang="ru-RU" sz="1800" b="1" i="0" baseline="0" dirty="0">
                <a:solidFill>
                  <a:sysClr val="windowText" lastClr="000000"/>
                </a:solidFill>
              </a:rPr>
              <a:t>рублей</a:t>
            </a:r>
          </a:p>
        </c:rich>
      </c:tx>
      <c:layout>
        <c:manualLayout>
          <c:xMode val="edge"/>
          <c:yMode val="edge"/>
          <c:x val="0.25459312034853981"/>
          <c:y val="0.383719519249036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99032717507493E-2"/>
          <c:y val="0.19064814814814818"/>
          <c:w val="0.96300967282492511"/>
          <c:h val="0.76826334208223968"/>
        </c:manualLayout>
      </c:layout>
      <c:pie3DChart>
        <c:varyColors val="1"/>
        <c:ser>
          <c:idx val="0"/>
          <c:order val="0"/>
          <c:tx>
            <c:strRef>
              <c:f>'Риск портфель, ОЭ, ОС'!$B$11</c:f>
              <c:strCache>
                <c:ptCount val="1"/>
                <c:pt idx="0">
                  <c:v>Средний действующий портфель микрозаймов; 63,449 млн. рублей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val>
            <c:numRef>
              <c:f>'Риск портфель, ОЭ, ОС'!$C$11</c:f>
              <c:numCache>
                <c:formatCode>General</c:formatCode>
                <c:ptCount val="1"/>
                <c:pt idx="0">
                  <c:v>63.448999999999998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solidFill>
                  <a:sysClr val="windowText" lastClr="000000"/>
                </a:solidFill>
              </a:rPr>
              <a:t>Операционные </a:t>
            </a:r>
            <a:r>
              <a:rPr lang="ru-RU" sz="1400" b="1" i="0" baseline="0" dirty="0" smtClean="0">
                <a:solidFill>
                  <a:sysClr val="windowText" lastClr="000000"/>
                </a:solidFill>
              </a:rPr>
              <a:t>расходы </a:t>
            </a:r>
            <a:br>
              <a:rPr lang="ru-RU" sz="1400" b="1" i="0" baseline="0" dirty="0" smtClean="0">
                <a:solidFill>
                  <a:sysClr val="windowText" lastClr="000000"/>
                </a:solidFill>
              </a:rPr>
            </a:br>
            <a:r>
              <a:rPr lang="en-US" sz="1400" b="1" i="0" baseline="0" dirty="0" smtClean="0">
                <a:solidFill>
                  <a:sysClr val="windowText" lastClr="000000"/>
                </a:solidFill>
              </a:rPr>
              <a:t>7,</a:t>
            </a:r>
            <a:r>
              <a:rPr lang="ru-RU" sz="1400" b="1" i="0" baseline="0" dirty="0" smtClean="0">
                <a:solidFill>
                  <a:sysClr val="windowText" lastClr="000000"/>
                </a:solidFill>
              </a:rPr>
              <a:t>5 млн рублей</a:t>
            </a:r>
            <a:endParaRPr lang="ru-RU" sz="14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1195921572297341"/>
          <c:y val="0.481013521172759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'Риск портфель, ОЭ, ОС'!$B$10</c:f>
              <c:strCache>
                <c:ptCount val="1"/>
                <c:pt idx="0">
                  <c:v>Операционные расходы; 8,374 млн. рублей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val>
            <c:numRef>
              <c:f>'Риск портфель, ОЭ, ОС'!$C$10</c:f>
              <c:numCache>
                <c:formatCode>General</c:formatCode>
                <c:ptCount val="1"/>
                <c:pt idx="0">
                  <c:v>8.3239999999999998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solidFill>
                  <a:sysClr val="windowText" lastClr="000000"/>
                </a:solidFill>
              </a:rPr>
              <a:t>Средний действующий </a:t>
            </a:r>
            <a:r>
              <a:rPr lang="ru-RU" sz="1400" b="1" i="0" baseline="0" dirty="0" smtClean="0">
                <a:solidFill>
                  <a:sysClr val="windowText" lastClr="000000"/>
                </a:solidFill>
              </a:rPr>
              <a:t/>
            </a:r>
            <a:br>
              <a:rPr lang="ru-RU" sz="1400" b="1" i="0" baseline="0" dirty="0" smtClean="0">
                <a:solidFill>
                  <a:sysClr val="windowText" lastClr="000000"/>
                </a:solidFill>
              </a:rPr>
            </a:br>
            <a:r>
              <a:rPr lang="ru-RU" sz="1400" b="1" i="0" baseline="0" dirty="0" smtClean="0">
                <a:solidFill>
                  <a:sysClr val="windowText" lastClr="000000"/>
                </a:solidFill>
              </a:rPr>
              <a:t>портфель микрозаймов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ru-RU" sz="1800" b="1" i="0" baseline="0" dirty="0" smtClean="0">
                <a:solidFill>
                  <a:sysClr val="windowText" lastClr="000000"/>
                </a:solidFill>
              </a:rPr>
              <a:t>83,6 млн </a:t>
            </a:r>
            <a:r>
              <a:rPr lang="ru-RU" sz="1800" b="1" i="0" baseline="0" dirty="0">
                <a:solidFill>
                  <a:sysClr val="windowText" lastClr="000000"/>
                </a:solidFill>
              </a:rPr>
              <a:t>рублей</a:t>
            </a:r>
          </a:p>
        </c:rich>
      </c:tx>
      <c:layout>
        <c:manualLayout>
          <c:xMode val="edge"/>
          <c:yMode val="edge"/>
          <c:x val="0.31175067002104617"/>
          <c:y val="0.390158727284629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99032717507493E-2"/>
          <c:y val="0.19064814814814818"/>
          <c:w val="0.96300967282492511"/>
          <c:h val="0.76826334208223968"/>
        </c:manualLayout>
      </c:layout>
      <c:pie3DChart>
        <c:varyColors val="1"/>
        <c:ser>
          <c:idx val="0"/>
          <c:order val="0"/>
          <c:tx>
            <c:strRef>
              <c:f>'Риск портфель, ОЭ, ОС'!$B$11</c:f>
              <c:strCache>
                <c:ptCount val="1"/>
                <c:pt idx="0">
                  <c:v>Средний действующий портфель микрозаймов; 63,449 млн. рублей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val>
            <c:numRef>
              <c:f>'Риск портфель, ОЭ, ОС'!$C$11</c:f>
              <c:numCache>
                <c:formatCode>General</c:formatCode>
                <c:ptCount val="1"/>
                <c:pt idx="0">
                  <c:v>63.448999999999998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811757997705848E-4"/>
          <c:y val="5.0691807163602186E-2"/>
          <c:w val="0.98294570454812547"/>
          <c:h val="0.7428083187875934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22-43F8-A60A-A4F3156FE24A}"/>
              </c:ext>
            </c:extLst>
          </c:dPt>
          <c:dLbls>
            <c:dLbl>
              <c:idx val="0"/>
              <c:layout>
                <c:manualLayout>
                  <c:x val="3.1587471684381822E-3"/>
                  <c:y val="1.355914968581525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806255726909878E-2"/>
                  <c:y val="-0.3585581278799162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'[Диаграммы (2024).xlsx]Рискпортфель'!$B$4,'[Диаграммы (2024).xlsx]Рискпортфель'!$B$5</c:f>
              <c:strCache>
                <c:ptCount val="2"/>
                <c:pt idx="0">
                  <c:v>Действующий портфель микрозаймов с просрочкой &gt; 30 дней - 3,3 млн рублей</c:v>
                </c:pt>
                <c:pt idx="1">
                  <c:v>Действующий портфель микрозаймов без просрочки - 88,9 млн рублей</c:v>
                </c:pt>
              </c:strCache>
            </c:strRef>
          </c:cat>
          <c:val>
            <c:numRef>
              <c:f>'[Диаграммы (2024).xlsx]Рискпортфель'!$D$4,'[Диаграммы (2024).xlsx]Рискпортфель'!$D$5</c:f>
              <c:numCache>
                <c:formatCode>0.0%</c:formatCode>
                <c:ptCount val="2"/>
                <c:pt idx="0">
                  <c:v>3.5791757049891536E-2</c:v>
                </c:pt>
                <c:pt idx="1">
                  <c:v>0.96420824295010854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22-43F8-A60A-A4F3156FE24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137945034977131"/>
          <c:y val="6.3940618385705153E-2"/>
          <c:w val="0.3281709608784108"/>
          <c:h val="0.718030103491274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Количество микрозаймов, штук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УВ!$B$7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УВ!$C$6:$E$6</c15:sqref>
                  </c15:fullRef>
                </c:ext>
              </c:extLst>
              <c:f>(УВ!$C$6,УВ!$E$6)</c:f>
              <c:strCache>
                <c:ptCount val="2"/>
                <c:pt idx="0">
                  <c:v>Доля уникальных выдач в 2023 году 98%</c:v>
                </c:pt>
                <c:pt idx="1">
                  <c:v>Доля уникальных выдач в 2024 году 82%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УВ!$C$7:$E$7</c15:sqref>
                  </c15:fullRef>
                </c:ext>
              </c:extLst>
              <c:f>(УВ!$C$7,УВ!$E$7)</c:f>
              <c:numCache>
                <c:formatCode>General</c:formatCode>
                <c:ptCount val="2"/>
                <c:pt idx="0">
                  <c:v>40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УВ!$B$8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УВ!$C$6:$E$6</c15:sqref>
                  </c15:fullRef>
                </c:ext>
              </c:extLst>
              <c:f>(УВ!$C$6,УВ!$E$6)</c:f>
              <c:strCache>
                <c:ptCount val="2"/>
                <c:pt idx="0">
                  <c:v>Доля уникальных выдач в 2023 году 98%</c:v>
                </c:pt>
                <c:pt idx="1">
                  <c:v>Доля уникальных выдач в 2024 году 82%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УВ!$C$8:$E$8</c15:sqref>
                  </c15:fullRef>
                </c:ext>
              </c:extLst>
              <c:f>(УВ!$C$8,УВ!$E$8)</c:f>
              <c:numCache>
                <c:formatCode>General</c:formatCode>
                <c:ptCount val="2"/>
                <c:pt idx="0">
                  <c:v>41</c:v>
                </c:pt>
                <c:pt idx="1">
                  <c:v>39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920164976"/>
        <c:axId val="-920157360"/>
      </c:barChart>
      <c:catAx>
        <c:axId val="-92016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920157360"/>
        <c:crosses val="autoZero"/>
        <c:auto val="1"/>
        <c:lblAlgn val="ctr"/>
        <c:lblOffset val="100"/>
        <c:noMultiLvlLbl val="0"/>
      </c:catAx>
      <c:valAx>
        <c:axId val="-920157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92016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-5.4150528462686691E-2"/>
                  <c:y val="-0.262898804316127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(ДВП!$B$6,ДВП!$B$12)</c:f>
              <c:strCache>
                <c:ptCount val="2"/>
                <c:pt idx="0">
                  <c:v>за 2023 год</c:v>
                </c:pt>
                <c:pt idx="1">
                  <c:v>за 2024 год</c:v>
                </c:pt>
              </c:strCache>
            </c:strRef>
          </c:cat>
          <c:val>
            <c:numRef>
              <c:f>(ДВП!$C$6,ДВП!$C$12)</c:f>
              <c:numCache>
                <c:formatCode>0%</c:formatCode>
                <c:ptCount val="2"/>
                <c:pt idx="0">
                  <c:v>0.31850000000000001</c:v>
                </c:pt>
                <c:pt idx="1">
                  <c:v>0.02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13431356958962"/>
          <c:y val="0.87729841061533975"/>
          <c:w val="0.63573137286082071"/>
          <c:h val="9.49238116068824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b="0">
                <a:latin typeface="Arial" panose="020B0604020202020204" pitchFamily="34" charset="0"/>
                <a:cs typeface="Arial" panose="020B0604020202020204" pitchFamily="34" charset="0"/>
              </a:rPr>
              <a:t>Микрозаймы</a:t>
            </a:r>
            <a:r>
              <a:rPr lang="ru-RU" sz="1400" b="0" baseline="0">
                <a:latin typeface="Arial" panose="020B0604020202020204" pitchFamily="34" charset="0"/>
                <a:cs typeface="Arial" panose="020B0604020202020204" pitchFamily="34" charset="0"/>
              </a:rPr>
              <a:t> - 10</a:t>
            </a:r>
            <a:r>
              <a:rPr lang="en-US" sz="1400" b="0" baseline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400" b="0" baseline="0">
                <a:latin typeface="Arial" panose="020B0604020202020204" pitchFamily="34" charset="0"/>
                <a:cs typeface="Arial" panose="020B0604020202020204" pitchFamily="34" charset="0"/>
              </a:rPr>
              <a:t>,7 млн рублей</a:t>
            </a:r>
            <a:endParaRPr lang="ru-RU" sz="1400" b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53156749979800522"/>
          <c:y val="0.136014336994522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50"/>
      <c:rotY val="222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5715749298909001"/>
          <c:w val="0.81182749673149446"/>
          <c:h val="0.53483467005774732"/>
        </c:manualLayout>
      </c:layout>
      <c:pie3DChart>
        <c:varyColors val="1"/>
        <c:ser>
          <c:idx val="0"/>
          <c:order val="0"/>
          <c:explosion val="2"/>
          <c:dPt>
            <c:idx val="0"/>
            <c:bubble3D val="0"/>
            <c:explosion val="0"/>
            <c:spPr>
              <a:solidFill>
                <a:schemeClr val="accent1">
                  <a:tint val="6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64-4658-9D3E-08BE728B4E82}"/>
              </c:ext>
            </c:extLst>
          </c:dPt>
          <c:dPt>
            <c:idx val="1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E64-4658-9D3E-08BE728B4E82}"/>
              </c:ext>
            </c:extLst>
          </c:dPt>
          <c:dPt>
            <c:idx val="2"/>
            <c:bubble3D val="0"/>
            <c:explosion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E64-4658-9D3E-08BE728B4E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'[Диаграммы (2024).xlsx]Привлеченные средства'!$B$16:$B$18</c:f>
              <c:strCache>
                <c:ptCount val="3"/>
                <c:pt idx="0">
                  <c:v>Федеральный бюджет - 8 млн рублей</c:v>
                </c:pt>
                <c:pt idx="1">
                  <c:v>Областной бюджет - 86,8 млн рублей</c:v>
                </c:pt>
                <c:pt idx="2">
                  <c:v>Местный бюджет - 13,9 млн рублей</c:v>
                </c:pt>
              </c:strCache>
            </c:strRef>
          </c:cat>
          <c:val>
            <c:numRef>
              <c:f>'[Диаграммы (2024).xlsx]Привлеченные средства'!$D$16:$D$18</c:f>
              <c:numCache>
                <c:formatCode>0.0</c:formatCode>
                <c:ptCount val="3"/>
                <c:pt idx="0">
                  <c:v>7.3597056117755288</c:v>
                </c:pt>
                <c:pt idx="1">
                  <c:v>79.85280588776449</c:v>
                </c:pt>
                <c:pt idx="2">
                  <c:v>12.787488500459981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E64-4658-9D3E-08BE728B4E8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309130025732077"/>
          <c:y val="0.2770423277217936"/>
          <c:w val="0.45521916697935572"/>
          <c:h val="0.2672301010768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РА!$B$8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РА!$C$6:$D$6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РА!$C$8:$D$8</c:f>
              <c:numCache>
                <c:formatCode>0.00%</c:formatCode>
                <c:ptCount val="2"/>
                <c:pt idx="0">
                  <c:v>4.5400000000000003E-2</c:v>
                </c:pt>
                <c:pt idx="1">
                  <c:v>1.9599999999999999E-2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713551024"/>
        <c:axId val="-713552656"/>
      </c:barChart>
      <c:catAx>
        <c:axId val="-71355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713552656"/>
        <c:crosses val="autoZero"/>
        <c:auto val="1"/>
        <c:lblAlgn val="ctr"/>
        <c:lblOffset val="100"/>
        <c:noMultiLvlLbl val="0"/>
      </c:catAx>
      <c:valAx>
        <c:axId val="-7135526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-71355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b="0">
                <a:latin typeface="Arial" panose="020B0604020202020204" pitchFamily="34" charset="0"/>
                <a:cs typeface="Arial" panose="020B0604020202020204" pitchFamily="34" charset="0"/>
              </a:rPr>
              <a:t>Гранты - 50 млн рублей</a:t>
            </a:r>
          </a:p>
        </c:rich>
      </c:tx>
      <c:layout>
        <c:manualLayout>
          <c:xMode val="edge"/>
          <c:yMode val="edge"/>
          <c:x val="0.53692027978368806"/>
          <c:y val="0.126361827641187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020811431858474E-2"/>
          <c:y val="0.12985134717841076"/>
          <c:w val="0.65801897797363618"/>
          <c:h val="0.5125960254968128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C6D-4017-8574-E3BBD138C90A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C6D-4017-8574-E3BBD138C9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'[Диаграммы (2024).xlsx]Привлеченные средства'!$B$22:$B$23</c:f>
              <c:strCache>
                <c:ptCount val="2"/>
                <c:pt idx="0">
                  <c:v>Областной бюджет - 25 млн рублей</c:v>
                </c:pt>
                <c:pt idx="1">
                  <c:v>АО "ТВЭЛ" - 25 млн рублей</c:v>
                </c:pt>
              </c:strCache>
            </c:strRef>
          </c:cat>
          <c:val>
            <c:numRef>
              <c:f>'[Диаграммы (2024).xlsx]Привлеченные средства'!$D$22:$D$23</c:f>
              <c:numCache>
                <c:formatCode>0.0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C6D-4017-8574-E3BBD138C90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028788646339752"/>
          <c:y val="0.25678848359055217"/>
          <c:w val="0.40727188039513851"/>
          <c:h val="0.244659761315476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794404921338983E-2"/>
          <c:y val="6.9443355965773487E-2"/>
          <c:w val="0.94136641243125685"/>
          <c:h val="0.549219485972002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'[Диаграммы (2024).xlsx]Динамика объемов кап Фонда'!$C$2</c:f>
              <c:strCache>
                <c:ptCount val="1"/>
                <c:pt idx="0">
                  <c:v>Гранты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0"/>
                  <c:y val="-2.2084191196928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250904704462616E-3"/>
                  <c:y val="-1.656314339769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4334539605951533E-3"/>
                  <c:y val="-1.6563143397696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6501809408927001E-3"/>
                  <c:y val="-1.656314339769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4334539605951533E-3"/>
                  <c:y val="-2.2084191196928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0418174507438673E-3"/>
                  <c:y val="-2.2084191196928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4334539605950944E-3"/>
                  <c:y val="-1.656314339769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4334539605950944E-3"/>
                  <c:y val="-1.656314339769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4334539605952123E-3"/>
                  <c:y val="-1.656314339769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0418174507438673E-3"/>
                  <c:y val="-1.1042095598464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'[Диаграммы (2024).xlsx]Динамика объемов кап Фонда'!$B$3:$B$14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'[Диаграммы (2024).xlsx]Динамика объемов кап Фонда'!$C$3:$C$14</c:f>
              <c:numCache>
                <c:formatCode>General</c:formatCode>
                <c:ptCount val="12"/>
                <c:pt idx="0">
                  <c:v>50</c:v>
                </c:pt>
                <c:pt idx="1">
                  <c:v>19.2</c:v>
                </c:pt>
                <c:pt idx="2">
                  <c:v>11.1</c:v>
                </c:pt>
                <c:pt idx="3">
                  <c:v>2.5</c:v>
                </c:pt>
                <c:pt idx="4">
                  <c:v>1.1000000000000001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1.5</c:v>
                </c:pt>
                <c:pt idx="11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571-4CDD-93AB-47FE00153D06}"/>
            </c:ext>
          </c:extLst>
        </c:ser>
        <c:ser>
          <c:idx val="1"/>
          <c:order val="1"/>
          <c:tx>
            <c:strRef>
              <c:f>'[Диаграммы (2024).xlsx]Динамика объемов кап Фонда'!$D$2</c:f>
              <c:strCache>
                <c:ptCount val="1"/>
                <c:pt idx="0">
                  <c:v>Микрозаймы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0418174507438673E-3"/>
                  <c:y val="-2.2084191196928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258544431041385E-2"/>
                  <c:y val="-2.2084191196928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258544431041415E-2"/>
                  <c:y val="-1.656314339769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'[Диаграммы (2024).xlsx]Динамика объемов кап Фонда'!$B$3:$B$14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'[Диаграммы (2024).xlsx]Динамика объемов кап Фонда'!$D$3:$D$14</c:f>
              <c:numCache>
                <c:formatCode>General</c:formatCode>
                <c:ptCount val="12"/>
                <c:pt idx="0">
                  <c:v>0</c:v>
                </c:pt>
                <c:pt idx="1">
                  <c:v>11.8</c:v>
                </c:pt>
                <c:pt idx="2">
                  <c:v>17.7</c:v>
                </c:pt>
                <c:pt idx="3">
                  <c:v>52.3</c:v>
                </c:pt>
                <c:pt idx="4">
                  <c:v>57.1</c:v>
                </c:pt>
                <c:pt idx="5">
                  <c:v>60.8</c:v>
                </c:pt>
                <c:pt idx="6">
                  <c:v>67</c:v>
                </c:pt>
                <c:pt idx="7">
                  <c:v>82.8</c:v>
                </c:pt>
                <c:pt idx="8">
                  <c:v>90.3</c:v>
                </c:pt>
                <c:pt idx="9">
                  <c:v>100.9</c:v>
                </c:pt>
                <c:pt idx="10">
                  <c:v>104.7</c:v>
                </c:pt>
                <c:pt idx="11">
                  <c:v>108.7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3571-4CDD-93AB-47FE00153D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20163344"/>
        <c:axId val="-920162256"/>
        <c:axId val="0"/>
      </c:bar3DChart>
      <c:catAx>
        <c:axId val="-92016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920162256"/>
        <c:crosses val="autoZero"/>
        <c:auto val="1"/>
        <c:lblAlgn val="ctr"/>
        <c:lblOffset val="100"/>
        <c:noMultiLvlLbl val="0"/>
      </c:catAx>
      <c:valAx>
        <c:axId val="-920162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92016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797447514476852"/>
          <c:y val="0.78836606546658505"/>
          <c:w val="0.25119433653422996"/>
          <c:h val="0.11320104265205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Суммарная капитализация, </a:t>
            </a:r>
            <a:b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400" baseline="0">
                <a:latin typeface="Arial" panose="020B0604020202020204" pitchFamily="34" charset="0"/>
                <a:cs typeface="Arial" panose="020B0604020202020204" pitchFamily="34" charset="0"/>
              </a:rPr>
              <a:t> рублей (гранты + микрозаймы)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2161475201457306"/>
          <c:y val="2.8129395218002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747501483675012E-2"/>
          <c:y val="0.21611836495121653"/>
          <c:w val="0.90825249851632495"/>
          <c:h val="0.5131731951227616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'[Диаграммы (2024).xlsx]Динамика объемов кап Фонда'!$B$18:$B$29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'[Диаграммы (2024).xlsx]Динамика объемов кап Фонда'!$C$18:$C$29</c:f>
              <c:numCache>
                <c:formatCode>General</c:formatCode>
                <c:ptCount val="12"/>
                <c:pt idx="0">
                  <c:v>50</c:v>
                </c:pt>
                <c:pt idx="1">
                  <c:v>30</c:v>
                </c:pt>
                <c:pt idx="2">
                  <c:v>28.8</c:v>
                </c:pt>
                <c:pt idx="3">
                  <c:v>54.8</c:v>
                </c:pt>
                <c:pt idx="4">
                  <c:v>58.1</c:v>
                </c:pt>
                <c:pt idx="5">
                  <c:v>61.8</c:v>
                </c:pt>
                <c:pt idx="6">
                  <c:v>68</c:v>
                </c:pt>
                <c:pt idx="7">
                  <c:v>84.3</c:v>
                </c:pt>
                <c:pt idx="8">
                  <c:v>91.8</c:v>
                </c:pt>
                <c:pt idx="9">
                  <c:v>102.4</c:v>
                </c:pt>
                <c:pt idx="10">
                  <c:v>106.2</c:v>
                </c:pt>
                <c:pt idx="11">
                  <c:v>110.2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70-484D-A44C-C39B9744F0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20169872"/>
        <c:axId val="-920170960"/>
        <c:axId val="0"/>
      </c:bar3DChart>
      <c:catAx>
        <c:axId val="-92016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920170960"/>
        <c:crosses val="autoZero"/>
        <c:auto val="1"/>
        <c:lblAlgn val="ctr"/>
        <c:lblOffset val="100"/>
        <c:noMultiLvlLbl val="0"/>
      </c:catAx>
      <c:valAx>
        <c:axId val="-920170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92016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b="0" i="0" u="none" strike="noStrike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Количество выданных микрозаймов, штук</a:t>
            </a:r>
            <a:r>
              <a:rPr lang="ru-RU" sz="1400" b="0" i="0" u="none" strike="noStrike" baseline="0">
                <a:ln>
                  <a:noFill/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0">
              <a:ln>
                <a:noFill/>
              </a:ln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0138952505066169"/>
          <c:y val="5.24590344508530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383778472673423"/>
          <c:y val="0.47995679358264914"/>
          <c:w val="0.86681304812540916"/>
          <c:h val="0.185891548863318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'[Диаграммы (2024).xlsx]Финансовая поддержка в виде МЗ'!$B$4</c:f>
              <c:strCache>
                <c:ptCount val="1"/>
                <c:pt idx="0">
                  <c:v>план на 2024 год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42579111941520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416BD5E-DD1D-4860-A59D-B895FAC2E50A}" type="VALUE">
                      <a:rPr lang="en-US" sz="1400"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4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738791922214412E-2"/>
                      <c:h val="0.163060165418068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'[Диаграммы (2024).xlsx]Финансовая поддержка в виде МЗ'!$C$4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E3-4503-B021-CBE9F2CED9DD}"/>
            </c:ext>
          </c:extLst>
        </c:ser>
        <c:ser>
          <c:idx val="1"/>
          <c:order val="1"/>
          <c:tx>
            <c:strRef>
              <c:f>'[Диаграммы (2024).xlsx]Финансовая поддержка в виде МЗ'!$B$5</c:f>
              <c:strCache>
                <c:ptCount val="1"/>
                <c:pt idx="0">
                  <c:v>факт 2024 года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12837730850730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'[Диаграммы (2024).xlsx]Финансовая поддержка в виде МЗ'!$C$5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E3-4503-B021-CBE9F2CED9DD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-920157904"/>
        <c:axId val="-920161712"/>
      </c:barChart>
      <c:catAx>
        <c:axId val="-920157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920161712"/>
        <c:crosses val="autoZero"/>
        <c:auto val="1"/>
        <c:lblAlgn val="ctr"/>
        <c:lblOffset val="100"/>
        <c:noMultiLvlLbl val="0"/>
      </c:catAx>
      <c:valAx>
        <c:axId val="-920161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92015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089985677184141E-2"/>
          <c:y val="0.72553254181232885"/>
          <c:w val="0.88766780020441671"/>
          <c:h val="0.151457339569338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b="0" i="0" u="none" strike="noStrike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Средний размер микрозайма, млн рублей</a:t>
            </a:r>
            <a:r>
              <a:rPr lang="ru-RU" sz="1400" b="0" i="0" u="none" strike="noStrike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9790517292057861"/>
          <c:y val="5.35116868962378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523907337669748"/>
          <c:y val="0.27699671626446293"/>
          <c:w val="0.86838269722213579"/>
          <c:h val="0.462477211886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'[Диаграммы (2024).xlsx]Финансовая поддержка в виде МЗ'!$B$16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230364300822759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'[Диаграммы (2024).xlsx]Финансовая поддержка в виде МЗ'!$C$16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9C-461C-A769-1CE5E72C68B8}"/>
            </c:ext>
          </c:extLst>
        </c:ser>
        <c:ser>
          <c:idx val="1"/>
          <c:order val="1"/>
          <c:tx>
            <c:strRef>
              <c:f>'[Диаграммы (2024).xlsx]Финансовая поддержка в виде МЗ'!$B$17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1938302850907597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'[Диаграммы (2024).xlsx]Финансовая поддержка в виде МЗ'!$C$17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9C-461C-A769-1CE5E72C68B8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-920159536"/>
        <c:axId val="-920172048"/>
      </c:barChart>
      <c:catAx>
        <c:axId val="-920159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920172048"/>
        <c:crosses val="autoZero"/>
        <c:auto val="1"/>
        <c:lblAlgn val="ctr"/>
        <c:lblOffset val="100"/>
        <c:noMultiLvlLbl val="0"/>
      </c:catAx>
      <c:valAx>
        <c:axId val="-920172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92015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03149606299209E-2"/>
          <c:y val="0.80318443694750241"/>
          <c:w val="0.88930690845262139"/>
          <c:h val="0.14332897789017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0">
                <a:latin typeface="Arial" panose="020B0604020202020204" pitchFamily="34" charset="0"/>
                <a:cs typeface="Arial" panose="020B0604020202020204" pitchFamily="34" charset="0"/>
              </a:rPr>
              <a:t>Количество предоставленных микрозаймов, штук</a:t>
            </a:r>
          </a:p>
        </c:rich>
      </c:tx>
      <c:layout>
        <c:manualLayout>
          <c:xMode val="edge"/>
          <c:yMode val="edge"/>
          <c:x val="0.26784950034280014"/>
          <c:y val="5.2631615300190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233041780067729"/>
          <c:y val="0.27397960637784913"/>
          <c:w val="0.87129135243318856"/>
          <c:h val="0.45216351425000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'[Диаграммы (2024).xlsx]Финансовая поддержка в виде МЗ'!$B$27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3975373790677225E-3"/>
                  <c:y val="-2.50901540890690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ru-RU"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043988E1-844D-49A1-8DF1-702D0513C9C9}" type="VALUE">
                      <a:rPr lang="en-US"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algn="ctr">
                        <a:defRPr lang="ru-RU" sz="1400" b="1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526451014203698E-2"/>
                      <c:h val="0.13163429453950443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'[Диаграммы (2024).xlsx]Финансовая поддержка в виде МЗ'!$C$27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EB7-4024-9197-726FACE5D05B}"/>
            </c:ext>
          </c:extLst>
        </c:ser>
        <c:ser>
          <c:idx val="1"/>
          <c:order val="1"/>
          <c:tx>
            <c:strRef>
              <c:f>'[Диаграммы (2024).xlsx]Финансовая поддержка в виде МЗ'!$B$28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7950747581341544E-4"/>
                  <c:y val="-2.61918263515860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562510820712055E-2"/>
                      <c:h val="0.146407754115039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'[Диаграммы (2024).xlsx]Финансовая поддержка в виде МЗ'!$C$28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EB7-4024-9197-726FACE5D05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-920166064"/>
        <c:axId val="-920171504"/>
      </c:barChart>
      <c:catAx>
        <c:axId val="-920166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920171504"/>
        <c:crosses val="autoZero"/>
        <c:auto val="1"/>
        <c:lblAlgn val="ctr"/>
        <c:lblOffset val="100"/>
        <c:noMultiLvlLbl val="0"/>
      </c:catAx>
      <c:valAx>
        <c:axId val="-920171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92016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022278547635371E-2"/>
          <c:y val="0.79664235159714847"/>
          <c:w val="0.8863573108260866"/>
          <c:h val="0.124654575826967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612670468038645E-3"/>
          <c:y val="8.4193682497651925E-2"/>
          <c:w val="0.84438075338705931"/>
          <c:h val="0.5913107143363962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459-464A-B1FB-844AFE7B3F1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459-464A-B1FB-844AFE7B3F10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459-464A-B1FB-844AFE7B3F10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459-464A-B1FB-844AFE7B3F10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459-464A-B1FB-844AFE7B3F1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459-464A-B1FB-844AFE7B3F10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459-464A-B1FB-844AFE7B3F10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459-464A-B1FB-844AFE7B3F10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('Структура МЗ'!$B$7,'Структура МЗ'!$B$8,'Структура МЗ'!$B$9,'Структура МЗ'!$B$10,'Структура МЗ'!$B$11,'Структура МЗ'!$B$12,'Структура МЗ'!$B$13,'Структура МЗ'!$B$14,'Структура МЗ'!$B$15)</c:f>
              <c:strCache>
                <c:ptCount val="8"/>
                <c:pt idx="0">
                  <c:v>Транспортировка и хранение - 17,0 млн рублей</c:v>
                </c:pt>
                <c:pt idx="1">
                  <c:v>Предоставление прочих видов услуг - 16,9 млн рублей </c:v>
                </c:pt>
                <c:pt idx="2">
                  <c:v>Обрабатывающее производство - 10,0 млн рублей</c:v>
                </c:pt>
                <c:pt idx="3">
                  <c:v>Торговля оптовая и розничная - 9,2 млн рублей</c:v>
                </c:pt>
                <c:pt idx="4">
                  <c:v>Образование дополнительное детей и взрослых - 5,9 млн рублей</c:v>
                </c:pt>
                <c:pt idx="5">
                  <c:v>Строительство - 5,8 млн рублей</c:v>
                </c:pt>
                <c:pt idx="6">
                  <c:v>Деятельность в области культуры, спорта, организации досуга - 5,09 млн рублей</c:v>
                </c:pt>
                <c:pt idx="7">
                  <c:v>Сельское и лесное хозяйство - 2 млн рублей</c:v>
                </c:pt>
              </c:strCache>
            </c:strRef>
          </c:cat>
          <c:val>
            <c:numRef>
              <c:f>('Структура МЗ'!$D$7,'Структура МЗ'!$D$8,'Структура МЗ'!$D$9,'Структура МЗ'!$D$10,'Структура МЗ'!$D$11,'Структура МЗ'!$D$12,'Структура МЗ'!$D$13,'Структура МЗ'!$D$14,'Структура МЗ'!$D$15)</c:f>
              <c:numCache>
                <c:formatCode>0.00%</c:formatCode>
                <c:ptCount val="9"/>
                <c:pt idx="0">
                  <c:v>0.23643949930458971</c:v>
                </c:pt>
                <c:pt idx="1">
                  <c:v>0.23504867872044508</c:v>
                </c:pt>
                <c:pt idx="2">
                  <c:v>0.13922114047287901</c:v>
                </c:pt>
                <c:pt idx="3">
                  <c:v>0.12795549374130738</c:v>
                </c:pt>
                <c:pt idx="4">
                  <c:v>8.2058414464534074E-2</c:v>
                </c:pt>
                <c:pt idx="5">
                  <c:v>8.0667593880389424E-2</c:v>
                </c:pt>
                <c:pt idx="6">
                  <c:v>7.0792767732962447E-2</c:v>
                </c:pt>
                <c:pt idx="7">
                  <c:v>2.7816411682892908E-2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3459-464A-B1FB-844AFE7B3F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8"/>
        <c:delete val="1"/>
      </c:legendEntry>
      <c:layout>
        <c:manualLayout>
          <c:xMode val="edge"/>
          <c:yMode val="edge"/>
          <c:x val="0.67341658322396347"/>
          <c:y val="1.5434514214354007E-2"/>
          <c:w val="0.308163148590822"/>
          <c:h val="0.82102775174640852"/>
        </c:manualLayout>
      </c:layout>
      <c:overlay val="0"/>
      <c:spPr>
        <a:noFill/>
        <a:ln>
          <a:noFill/>
        </a:ln>
        <a:effectLst>
          <a:outerShdw blurRad="50800" dist="50800" dir="5400000" sx="1000" sy="1000" algn="ctr" rotWithShape="0">
            <a:srgbClr val="000000">
              <a:alpha val="43137"/>
            </a:srgbClr>
          </a:outerShdw>
        </a:effectLst>
      </c:spPr>
      <c:txPr>
        <a:bodyPr rot="0" spcFirstLastPara="1" vertOverflow="ellipsis" vert="horz" wrap="square" anchor="ctr" anchorCtr="1"/>
        <a:lstStyle/>
        <a:p>
          <a:pPr rtl="0"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8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0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0.70919</cdr:x>
      <cdr:y>0.07794</cdr:y>
    </cdr:from>
    <cdr:to>
      <cdr:x>0.85386</cdr:x>
      <cdr:y>0.28047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84255" y="175946"/>
          <a:ext cx="1241141" cy="457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Докапитализация </a:t>
          </a:r>
        </a:p>
        <a:p xmlns:a="http://schemas.openxmlformats.org/drawingml/2006/main"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+ 3,</a:t>
          </a:r>
          <a:r>
            <a:rPr lang="en-US" sz="1000" dirty="0">
              <a:latin typeface="Arial" panose="020B0604020202020204" pitchFamily="34" charset="0"/>
              <a:cs typeface="Arial" panose="020B0604020202020204" pitchFamily="34" charset="0"/>
            </a:rPr>
            <a:t>9</a:t>
          </a:r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 млн. рублей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00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08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8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00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3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8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79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44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77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07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54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3CB38-F1DC-44B2-8588-D2A443035178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D3C08-55DB-4DEC-8476-B1E56D68C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80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hart" Target="../charts/chart1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hart" Target="../charts/chart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5.png"/><Relationship Id="rId7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image" Target="../media/image5.png"/><Relationship Id="rId7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59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485122" y="1177538"/>
            <a:ext cx="8139066" cy="3114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Доклад о результатах деятельности Фонда «Микрокредитная компания фонд развития малого и среднего предпринимательства ЗАТО Северск» </a:t>
            </a:r>
            <a:br>
              <a:rPr lang="ru-RU" sz="32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32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в 2024 году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3332" y="6100759"/>
            <a:ext cx="3541185" cy="621774"/>
          </a:xfrm>
        </p:spPr>
        <p:txBody>
          <a:bodyPr>
            <a:normAutofit/>
          </a:bodyPr>
          <a:lstStyle/>
          <a:p>
            <a:pPr algn="r"/>
            <a:r>
              <a:rPr lang="ru-RU" altLang="ru-RU" sz="1400" dirty="0">
                <a:ln w="0"/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Исполнительный директор </a:t>
            </a:r>
            <a:r>
              <a:rPr lang="ru-RU" altLang="ru-RU" sz="1400" dirty="0" smtClean="0">
                <a:ln w="0"/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Фонда</a:t>
            </a:r>
            <a:endParaRPr lang="ru-RU" altLang="ru-RU" sz="1400" dirty="0">
              <a:ln w="0"/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algn="r"/>
            <a:r>
              <a:rPr lang="ru-RU" altLang="ru-RU" sz="1400" dirty="0" smtClean="0">
                <a:ln w="0"/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И.В.Горбачевский</a:t>
            </a:r>
            <a:endParaRPr lang="ru-RU" altLang="ru-RU" sz="1400" dirty="0">
              <a:ln w="0"/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364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«ДОСТАТОЧНОСТЬ СОБСТВЕННЫХ СРЕДСТВ» (ДСС) (не менее  15% относительно объема активов микрофинансовой организации)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10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457200" y="5577455"/>
            <a:ext cx="799253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«Достаточность собственных средств» выполнен в размере  99%, </a:t>
            </a:r>
          </a:p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не менее 15%.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268986"/>
              </p:ext>
            </p:extLst>
          </p:nvPr>
        </p:nvGraphicFramePr>
        <p:xfrm>
          <a:off x="1594906" y="2878292"/>
          <a:ext cx="5920318" cy="2445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536959" y="2389493"/>
            <a:ext cx="630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ДСС =</a:t>
            </a:r>
            <a:endParaRPr lang="ru-RU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38817" y="2278673"/>
            <a:ext cx="5845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Собственные средства микрофинансовой организации (Капитал)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>Активы микрофинансовой организации</a:t>
            </a:r>
            <a:endParaRPr lang="ru-RU" sz="1400" b="1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167205" y="2540283"/>
            <a:ext cx="554592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9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«ЭФФЕКТИВНОСТЬ РАЗМЕЩЕНИЯ СРЕДСТВ» (ЭРс) (не менее  85%)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457200" y="5577455"/>
            <a:ext cx="799253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«Эффективность размещения средств» выполнен в размере  84,8%, </a:t>
            </a:r>
          </a:p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не менее 85%.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741862" y="2387296"/>
            <a:ext cx="601159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23954" y="2125686"/>
            <a:ext cx="6447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Действующий портфель микрозаймов</a:t>
            </a:r>
            <a:br>
              <a:rPr lang="ru-RU" sz="1400" b="1" dirty="0"/>
            </a:br>
            <a:r>
              <a:rPr lang="ru-RU" sz="1400" b="1" dirty="0"/>
              <a:t>Сумма средств, полученных на реализацию микрофинансовой программы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4886" y="2233408"/>
            <a:ext cx="593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ЭРс =</a:t>
            </a:r>
            <a:endParaRPr lang="ru-RU" sz="1400" b="1" dirty="0"/>
          </a:p>
        </p:txBody>
      </p:sp>
      <p:graphicFrame>
        <p:nvGraphicFramePr>
          <p:cNvPr id="25" name="Диаграмма 2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5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496748"/>
              </p:ext>
            </p:extLst>
          </p:nvPr>
        </p:nvGraphicFramePr>
        <p:xfrm>
          <a:off x="412485" y="2840853"/>
          <a:ext cx="8081963" cy="2742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TextBox 6"/>
          <p:cNvSpPr txBox="1"/>
          <p:nvPr/>
        </p:nvSpPr>
        <p:spPr>
          <a:xfrm>
            <a:off x="1743891" y="2910516"/>
            <a:ext cx="1473692" cy="268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10</a:t>
            </a:r>
            <a:r>
              <a:rPr lang="en-US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4</a:t>
            </a:r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,</a:t>
            </a:r>
            <a:r>
              <a:rPr lang="en-US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7</a:t>
            </a:r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 млн руб.</a:t>
            </a:r>
            <a:endParaRPr lang="ru-RU" sz="14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7" name="TextBox 5"/>
          <p:cNvSpPr txBox="1"/>
          <p:nvPr/>
        </p:nvSpPr>
        <p:spPr>
          <a:xfrm>
            <a:off x="5664198" y="2747975"/>
            <a:ext cx="1490136" cy="2411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10</a:t>
            </a:r>
            <a:r>
              <a:rPr lang="en-US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8</a:t>
            </a:r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,7 млн руб.</a:t>
            </a:r>
            <a:endParaRPr lang="ru-RU" sz="14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8" name="Соединительная линия уступом 27"/>
          <p:cNvCxnSpPr/>
          <p:nvPr/>
        </p:nvCxnSpPr>
        <p:spPr>
          <a:xfrm flipV="1">
            <a:off x="3533121" y="3179466"/>
            <a:ext cx="1851679" cy="133067"/>
          </a:xfrm>
          <a:prstGeom prst="bentConnector3">
            <a:avLst>
              <a:gd name="adj1" fmla="val 50000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30605" y="2754408"/>
            <a:ext cx="1245721" cy="3786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000" dirty="0">
                <a:latin typeface="Arial Cyr" panose="020B0604020202020204" pitchFamily="34" charset="0"/>
                <a:cs typeface="Arial Cyr" panose="020B0604020202020204" pitchFamily="34" charset="0"/>
              </a:rPr>
              <a:t>Докапитализация </a:t>
            </a:r>
            <a:br>
              <a:rPr lang="ru-RU" sz="1000" dirty="0"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000" dirty="0">
                <a:latin typeface="Arial Cyr" panose="020B0604020202020204" pitchFamily="34" charset="0"/>
                <a:cs typeface="Arial Cyr" panose="020B0604020202020204" pitchFamily="34" charset="0"/>
              </a:rPr>
              <a:t>+ </a:t>
            </a:r>
            <a:r>
              <a:rPr lang="ru-RU" sz="10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3,</a:t>
            </a:r>
            <a:r>
              <a:rPr lang="en-US" sz="10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9</a:t>
            </a:r>
            <a:r>
              <a:rPr lang="ru-RU" sz="10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 млн </a:t>
            </a:r>
            <a:r>
              <a:rPr lang="ru-RU" sz="1000" dirty="0" err="1" smtClean="0">
                <a:latin typeface="Arial Cyr" panose="020B0604020202020204" pitchFamily="34" charset="0"/>
                <a:cs typeface="Arial Cyr" panose="020B0604020202020204" pitchFamily="34" charset="0"/>
              </a:rPr>
              <a:t>руб</a:t>
            </a:r>
            <a:r>
              <a:rPr lang="en-US" sz="1000" dirty="0">
                <a:latin typeface="Arial Cyr" panose="020B0604020202020204" pitchFamily="34" charset="0"/>
                <a:cs typeface="Arial Cyr" panose="020B0604020202020204" pitchFamily="34" charset="0"/>
              </a:rPr>
              <a:t>.</a:t>
            </a:r>
            <a:endParaRPr lang="ru-RU" sz="10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3442645" y="3620990"/>
            <a:ext cx="1195375" cy="31763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900" dirty="0">
                <a:latin typeface="Arial Cyr" panose="020B0604020202020204" pitchFamily="34" charset="0"/>
                <a:cs typeface="Arial Cyr" panose="020B0604020202020204" pitchFamily="34" charset="0"/>
              </a:rPr>
              <a:t>ЭРс </a:t>
            </a:r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85%</a:t>
            </a:r>
            <a:endParaRPr lang="ru-RU" sz="900" dirty="0"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algn="ctr"/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(7</a:t>
            </a:r>
            <a:r>
              <a:rPr lang="en-US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3</a:t>
            </a:r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,</a:t>
            </a:r>
            <a:r>
              <a:rPr lang="en-US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3</a:t>
            </a:r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 млн </a:t>
            </a:r>
            <a:r>
              <a:rPr lang="ru-RU" sz="900" dirty="0" err="1" smtClean="0">
                <a:latin typeface="Arial Cyr" panose="020B0604020202020204" pitchFamily="34" charset="0"/>
                <a:cs typeface="Arial Cyr" panose="020B0604020202020204" pitchFamily="34" charset="0"/>
              </a:rPr>
              <a:t>руб</a:t>
            </a:r>
            <a:r>
              <a:rPr lang="en-US" sz="900" dirty="0">
                <a:latin typeface="Arial Cyr" panose="020B0604020202020204" pitchFamily="34" charset="0"/>
                <a:cs typeface="Arial Cyr" panose="020B0604020202020204" pitchFamily="34" charset="0"/>
              </a:rPr>
              <a:t>.</a:t>
            </a:r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)</a:t>
            </a:r>
            <a:endParaRPr lang="ru-RU" sz="9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2" name="TextBox 21"/>
          <p:cNvSpPr txBox="1"/>
          <p:nvPr/>
        </p:nvSpPr>
        <p:spPr>
          <a:xfrm>
            <a:off x="7370544" y="3256732"/>
            <a:ext cx="1134892" cy="31763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ЭРс 85%</a:t>
            </a:r>
            <a:endParaRPr lang="ru-RU" sz="900" dirty="0"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algn="ctr"/>
            <a:r>
              <a:rPr lang="ru-RU" sz="9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(92,4 млн руб.)</a:t>
            </a:r>
            <a:endParaRPr lang="ru-RU" sz="9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494409" y="3779806"/>
            <a:ext cx="2038712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384800" y="3415548"/>
            <a:ext cx="2043723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600089" y="3779806"/>
            <a:ext cx="8533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511302" y="3415548"/>
            <a:ext cx="8533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28"/>
          <p:cNvSpPr txBox="1"/>
          <p:nvPr/>
        </p:nvSpPr>
        <p:spPr>
          <a:xfrm>
            <a:off x="2137469" y="4411853"/>
            <a:ext cx="752591" cy="2602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(72,0%)</a:t>
            </a:r>
            <a:endParaRPr lang="ru-RU" sz="1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9" name="TextBox 27"/>
          <p:cNvSpPr txBox="1"/>
          <p:nvPr/>
        </p:nvSpPr>
        <p:spPr>
          <a:xfrm>
            <a:off x="6048028" y="4278074"/>
            <a:ext cx="717265" cy="31997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(84,8%)</a:t>
            </a:r>
            <a:endParaRPr lang="ru-RU" sz="1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11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8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«ОПЕРАЦИОННАЯ САМООКУПАЕМОСТЬ» (ОС) (не менее 100%)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457200" y="5577455"/>
            <a:ext cx="799253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«Операционная самоокупаемость» выполнен в размере 129,2%, </a:t>
            </a:r>
          </a:p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не менее 100%.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297004" y="2367540"/>
            <a:ext cx="6957996" cy="197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12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97004" y="2094325"/>
            <a:ext cx="6957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Финансовый доход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>Финансовый доход + Убытки от потерь по микрозаймам + Операционные расходы</a:t>
            </a:r>
            <a:endParaRPr lang="ru-RU" sz="1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29365" y="2213652"/>
            <a:ext cx="57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ОС =</a:t>
            </a:r>
            <a:endParaRPr lang="ru-RU" sz="1400" b="1" dirty="0"/>
          </a:p>
        </p:txBody>
      </p:sp>
      <p:graphicFrame>
        <p:nvGraphicFramePr>
          <p:cNvPr id="42" name="Диаграмма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426095"/>
              </p:ext>
            </p:extLst>
          </p:nvPr>
        </p:nvGraphicFramePr>
        <p:xfrm>
          <a:off x="-183383" y="2377418"/>
          <a:ext cx="5328239" cy="298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3" name="Диаграмма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673954"/>
              </p:ext>
            </p:extLst>
          </p:nvPr>
        </p:nvGraphicFramePr>
        <p:xfrm>
          <a:off x="4017309" y="2454931"/>
          <a:ext cx="4728757" cy="2826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4140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«ОПЕРАЦИОННАЯ ЭФФЕКТИВНОСТЬ» (ОЭ) (не более 30%)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457200" y="5577455"/>
            <a:ext cx="799253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«Операционная эффективность» составил 8,9%, </a:t>
            </a:r>
          </a:p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не более 30%.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023533" y="2363779"/>
            <a:ext cx="5723467" cy="2351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13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82312" y="2205005"/>
            <a:ext cx="541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ОЭ =</a:t>
            </a:r>
            <a:endParaRPr lang="ru-RU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25377" y="2102169"/>
            <a:ext cx="609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Операционные расходы</a:t>
            </a:r>
            <a:br>
              <a:rPr lang="ru-RU" sz="1400" b="1" dirty="0"/>
            </a:br>
            <a:r>
              <a:rPr lang="ru-RU" sz="1400" b="1" dirty="0"/>
              <a:t>Средний действующий портфель микрозаймов за отчетный период</a:t>
            </a:r>
          </a:p>
        </p:txBody>
      </p:sp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401843"/>
              </p:ext>
            </p:extLst>
          </p:nvPr>
        </p:nvGraphicFramePr>
        <p:xfrm>
          <a:off x="901862" y="2477200"/>
          <a:ext cx="3419455" cy="2523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049577"/>
              </p:ext>
            </p:extLst>
          </p:nvPr>
        </p:nvGraphicFramePr>
        <p:xfrm>
          <a:off x="3780616" y="2359389"/>
          <a:ext cx="4796118" cy="2871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6603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«РИСК ПОРТФЕЛЯ БОЛЬШЕ 30 ДНЕЙ» </a:t>
            </a:r>
          </a:p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(не более 12%)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768628" y="5577455"/>
            <a:ext cx="76811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</a:t>
            </a:r>
            <a:r>
              <a:rPr lang="ru-RU" sz="1100" b="1" dirty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5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 показатель «Риск портфель больше 30 дней» составил 3,6% (3,3 млн рублей) </a:t>
            </a:r>
            <a:b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от действующего кредитного портфеля, при целевом значении не более 12%.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2675467" y="2508498"/>
            <a:ext cx="5071533" cy="138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14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42582" y="2361554"/>
            <a:ext cx="1476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Риск портфель </a:t>
            </a:r>
            <a:r>
              <a:rPr lang="ru-RU" sz="1400" b="1" dirty="0" smtClean="0"/>
              <a:t>=</a:t>
            </a:r>
            <a:endParaRPr lang="ru-RU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50018" y="2022969"/>
            <a:ext cx="53224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Действующий портфель микрозаймов</a:t>
            </a:r>
            <a:r>
              <a:rPr lang="en-US" sz="1400" b="1" dirty="0"/>
              <a:t> </a:t>
            </a:r>
            <a:r>
              <a:rPr lang="ru-RU" sz="1400" b="1" dirty="0"/>
              <a:t>с просрочкой </a:t>
            </a:r>
            <a:r>
              <a:rPr lang="en-US" sz="1400" b="1" dirty="0"/>
              <a:t>&gt;</a:t>
            </a:r>
            <a:r>
              <a:rPr lang="ru-RU" sz="1400" b="1" dirty="0"/>
              <a:t> 30 </a:t>
            </a:r>
            <a:r>
              <a:rPr lang="ru-RU" sz="1400" b="1" dirty="0" smtClean="0"/>
              <a:t>дней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ru-RU" sz="1400" b="1" dirty="0" smtClean="0"/>
              <a:t>(без </a:t>
            </a:r>
            <a:r>
              <a:rPr lang="ru-RU" sz="1400" b="1" dirty="0"/>
              <a:t>учета начисленных процентов, штрафов и пеней)</a:t>
            </a:r>
            <a:br>
              <a:rPr lang="ru-RU" sz="1400" b="1" dirty="0"/>
            </a:br>
            <a:r>
              <a:rPr lang="ru-RU" sz="1400" b="1" dirty="0"/>
              <a:t>Действующий портфель микрозаймов</a:t>
            </a:r>
          </a:p>
        </p:txBody>
      </p:sp>
      <p:graphicFrame>
        <p:nvGraphicFramePr>
          <p:cNvPr id="27" name="Диаграмма 2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F571892A-97D3-2C1B-0D08-D5B69E3319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636750"/>
              </p:ext>
            </p:extLst>
          </p:nvPr>
        </p:nvGraphicFramePr>
        <p:xfrm>
          <a:off x="-2899304" y="2867235"/>
          <a:ext cx="11268075" cy="3028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536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«КОЭФФИЦИЕНТ СПИСАНИЯ» </a:t>
            </a:r>
            <a:b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(не более 5%)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768628" y="5577455"/>
            <a:ext cx="76811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«Коэффициент списания» составил 0% от действующего кредитного портфеля, при целевом значении не более 5%.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15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>
            <a:stCxn id="21" idx="1"/>
            <a:endCxn id="21" idx="3"/>
          </p:cNvCxnSpPr>
          <p:nvPr/>
        </p:nvCxnSpPr>
        <p:spPr>
          <a:xfrm>
            <a:off x="1512138" y="2367540"/>
            <a:ext cx="651849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12138" y="2105930"/>
            <a:ext cx="6518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списанных микрозаймов за 3 года, предшествующие отчетному периоду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/>
              <a:t>Действующий портфель микрозаймов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0244" y="2213652"/>
            <a:ext cx="615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КС =</a:t>
            </a:r>
            <a:endParaRPr lang="ru-RU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413933" y="3275138"/>
            <a:ext cx="64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За весь период деятельности Фонда </a:t>
            </a:r>
            <a:br>
              <a:rPr lang="ru-RU" sz="2200" dirty="0" smtClean="0"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2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с 2013 года по 2024 год списаний безнадежной задолженности не </a:t>
            </a:r>
            <a:r>
              <a:rPr lang="ru-RU" sz="2200" dirty="0">
                <a:latin typeface="Arial Cyr" panose="020B0604020202020204" pitchFamily="34" charset="0"/>
                <a:cs typeface="Arial Cyr" panose="020B0604020202020204" pitchFamily="34" charset="0"/>
              </a:rPr>
              <a:t>производилось </a:t>
            </a:r>
          </a:p>
        </p:txBody>
      </p:sp>
    </p:spTree>
    <p:extLst>
      <p:ext uri="{BB962C8B-B14F-4D97-AF65-F5344CB8AC3E}">
        <p14:creationId xmlns:p14="http://schemas.microsoft.com/office/powerpoint/2010/main" val="84354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«ДОЛЯ УНИКАЛЬНЫХ ВЫДАЧ» (УВ) </a:t>
            </a:r>
            <a:b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(не менее 80%) 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768628" y="5577455"/>
            <a:ext cx="76811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«Доля уникальных выдач» составил 82% </a:t>
            </a:r>
            <a:b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не менее 80%.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16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556932" y="2372880"/>
            <a:ext cx="4724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57917" y="2089307"/>
            <a:ext cx="5322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Количество заемщиков по договорам за отчетный период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>Количество выданных микрозаймов за отчетный период</a:t>
            </a:r>
            <a:endParaRPr lang="ru-RU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42790" y="2204168"/>
            <a:ext cx="1051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УВ =</a:t>
            </a:r>
            <a:endParaRPr lang="ru-RU" sz="1400" b="1" dirty="0"/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596055"/>
              </p:ext>
            </p:extLst>
          </p:nvPr>
        </p:nvGraphicFramePr>
        <p:xfrm>
          <a:off x="768628" y="2652901"/>
          <a:ext cx="768110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865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«ДОЛЯ </a:t>
            </a: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ВЫДАЧ ПРИОРИТЕТНЫМ ГРУППАМ» (ДВП) (</a:t>
            </a: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не менее 80%) 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768628" y="5577455"/>
            <a:ext cx="76811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«Доля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выдач приоритетным группам»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составил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2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% </a:t>
            </a:r>
            <a:b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не менее 80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17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623765" y="2462222"/>
            <a:ext cx="5699902" cy="157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23765" y="1988776"/>
            <a:ext cx="56999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 договорам микрозайма, заключенным </a:t>
            </a:r>
            <a:br>
              <a:rPr lang="ru-RU" sz="1400" b="1" dirty="0" smtClean="0"/>
            </a:br>
            <a:r>
              <a:rPr lang="ru-RU" sz="1400" b="1" dirty="0" smtClean="0"/>
              <a:t>с представителями приоритетных групп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>Сумма по договорам микрозайма, заключенным в отчетном периоде</a:t>
            </a:r>
            <a:endParaRPr lang="ru-RU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68628" y="2313307"/>
            <a:ext cx="1051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ДВП </a:t>
            </a:r>
            <a:r>
              <a:rPr lang="ru-RU" sz="1400" b="1" dirty="0" smtClean="0"/>
              <a:t>=</a:t>
            </a:r>
            <a:endParaRPr lang="ru-RU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064089" y="2300645"/>
            <a:ext cx="1051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х 100</a:t>
            </a:r>
            <a:endParaRPr lang="ru-RU" sz="1400" b="1" dirty="0"/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21443"/>
              </p:ext>
            </p:extLst>
          </p:nvPr>
        </p:nvGraphicFramePr>
        <p:xfrm>
          <a:off x="1958180" y="2755270"/>
          <a:ext cx="520065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81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ПОКАЗАТЕЛЬ </a:t>
            </a: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«РЕНТАБЕЛЬНОСТЬ АКТИВОВ» (РА) </a:t>
            </a: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/>
            </a:r>
            <a:b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(более 0</a:t>
            </a: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%) 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768629" y="5589846"/>
            <a:ext cx="7681104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768628" y="5577455"/>
            <a:ext cx="76811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На 01.01.2025 показатель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«Рентабельность активов»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составил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1,98%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/>
            </a:r>
            <a:b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при целевом значении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более 0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18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1549400" y="2353733"/>
            <a:ext cx="5791200" cy="23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63393" y="2092123"/>
            <a:ext cx="596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Сальдо доходов и расходов ГМФО по микрофинансовой деятельности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>Активы ГМФО, относящиеся к микрофинансовой деятельности</a:t>
            </a:r>
            <a:endParaRPr lang="ru-RU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74167" y="2166131"/>
            <a:ext cx="1051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РА =</a:t>
            </a:r>
            <a:endParaRPr lang="ru-RU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086599" y="2166131"/>
            <a:ext cx="1051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х 100</a:t>
            </a:r>
            <a:endParaRPr lang="ru-RU" sz="1400" b="1" dirty="0"/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9789455"/>
              </p:ext>
            </p:extLst>
          </p:nvPr>
        </p:nvGraphicFramePr>
        <p:xfrm>
          <a:off x="1404142" y="2756162"/>
          <a:ext cx="60817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948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3" y="1178403"/>
            <a:ext cx="8713787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НАПРАВЛЕНИЯ ДЕЯТЕЛЬНОСТИ ФОНДА НА 2025 ГОД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19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70244" y="1790842"/>
            <a:ext cx="715775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buFont typeface="+mj-lt"/>
              <a:buAutoNum type="arabicPeriod"/>
            </a:pP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Разработка и внедрение дополнительных финансовых видов поддержки субъектов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малого и среднего предпринимательства </a:t>
            </a: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ЗАТО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Северск в случае изменения действующего законодательства в области микрофинансирования;</a:t>
            </a:r>
            <a:endParaRPr lang="ru-RU" sz="1400" dirty="0">
              <a:ln w="0"/>
              <a:solidFill>
                <a:prstClr val="black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endParaRPr lang="ru-RU" sz="1400" dirty="0">
              <a:ln w="0"/>
              <a:solidFill>
                <a:prstClr val="black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Привлечение </a:t>
            </a: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субъектов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малого и среднего предпринимательства </a:t>
            </a: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Томской области на территорию ЗАТО Северск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 </a:t>
            </a: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целью создания новых рабочих мест;</a:t>
            </a:r>
          </a:p>
          <a:p>
            <a:pPr marL="257175" indent="-257175" algn="just">
              <a:buFont typeface="+mj-lt"/>
              <a:buAutoNum type="arabicPeriod"/>
            </a:pPr>
            <a:endParaRPr lang="ru-RU" sz="1400" dirty="0">
              <a:ln w="0"/>
              <a:solidFill>
                <a:prstClr val="black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Проведение совместных конференций, встреч,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семинаров и мероприятий </a:t>
            </a:r>
            <a:b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 </a:t>
            </a: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областными центрами поддержки бизнеса для субъектов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малого и среднего предпринимательства </a:t>
            </a:r>
            <a:r>
              <a:rPr lang="ru-RU" sz="140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ЗАТО </a:t>
            </a:r>
            <a:r>
              <a:rPr lang="ru-RU" sz="140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Северск, развитие Центра поддержки предпринимательства ЗАТО Северск совместно с Ассоциацией «НП «АРП-Северск»;</a:t>
            </a:r>
            <a:endParaRPr lang="en-US" sz="1400" dirty="0" smtClean="0">
              <a:ln w="0"/>
              <a:solidFill>
                <a:prstClr val="black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endParaRPr lang="en-US" sz="1400" dirty="0" smtClean="0">
              <a:ln w="0"/>
              <a:solidFill>
                <a:prstClr val="black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Проведение работ по признанию </a:t>
            </a:r>
            <a:r>
              <a:rPr lang="ru-RU" sz="1400" dirty="0">
                <a:latin typeface="Arial Cyr" panose="020B0604020202020204" pitchFamily="34" charset="0"/>
                <a:cs typeface="Arial Cyr" panose="020B0604020202020204" pitchFamily="34" charset="0"/>
              </a:rPr>
              <a:t>и </a:t>
            </a: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списанию </a:t>
            </a:r>
            <a:r>
              <a:rPr lang="ru-RU" sz="1400" dirty="0">
                <a:latin typeface="Arial Cyr" panose="020B0604020202020204" pitchFamily="34" charset="0"/>
                <a:cs typeface="Arial Cyr" panose="020B0604020202020204" pitchFamily="34" charset="0"/>
              </a:rPr>
              <a:t>безнадежной к взысканию задолженности в рамках допустимых значений для уменьшения </a:t>
            </a: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резервов, </a:t>
            </a:r>
            <a:r>
              <a:rPr lang="ru-RU" sz="1400" dirty="0">
                <a:latin typeface="Arial Cyr" panose="020B0604020202020204" pitchFamily="34" charset="0"/>
                <a:cs typeface="Arial Cyr" panose="020B0604020202020204" pitchFamily="34" charset="0"/>
              </a:rPr>
              <a:t>созданных на не вовремя погашенные </a:t>
            </a: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займы;</a:t>
            </a:r>
          </a:p>
          <a:p>
            <a:pPr marL="257175" indent="-257175" algn="just">
              <a:buFont typeface="+mj-lt"/>
              <a:buAutoNum type="arabicPeriod"/>
            </a:pPr>
            <a:endParaRPr lang="ru-RU" sz="1400" dirty="0"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Актуализация условий выдачи микрозаймов Фондом, в частности пересмотр процентных ставок.</a:t>
            </a:r>
            <a:endParaRPr lang="ru-RU" sz="14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ПРИВЛЕЧЕННЫЕ СРЕДСТВА </a:t>
            </a:r>
            <a:r>
              <a:rPr lang="en-US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/>
            </a:r>
            <a:br>
              <a:rPr lang="en-US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ДЛЯ </a:t>
            </a:r>
            <a:r>
              <a:rPr lang="ru-RU" sz="2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ОКАЗАНИЯ ФИНАНСОВОЙ ПОДДЕРЖКИ  </a:t>
            </a:r>
          </a:p>
        </p:txBody>
      </p:sp>
      <p:graphicFrame>
        <p:nvGraphicFramePr>
          <p:cNvPr id="23" name="Диаграмма 22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825254"/>
              </p:ext>
            </p:extLst>
          </p:nvPr>
        </p:nvGraphicFramePr>
        <p:xfrm>
          <a:off x="4" y="1946274"/>
          <a:ext cx="4038597" cy="3854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4" name="Прямоугольник с двумя скругленными соседними углами 23"/>
          <p:cNvSpPr/>
          <p:nvPr/>
        </p:nvSpPr>
        <p:spPr>
          <a:xfrm rot="10800000">
            <a:off x="683965" y="5325186"/>
            <a:ext cx="2939630" cy="741162"/>
          </a:xfrm>
          <a:prstGeom prst="round2SameRect">
            <a:avLst>
              <a:gd name="adj1" fmla="val 49857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" name="Прямоугольник 24"/>
          <p:cNvSpPr/>
          <p:nvPr/>
        </p:nvSpPr>
        <p:spPr>
          <a:xfrm>
            <a:off x="683963" y="5386538"/>
            <a:ext cx="293963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/>
            <a:r>
              <a:rPr lang="ru-RU" sz="1100" b="1" dirty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Общая сумма привлеченных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средств за </a:t>
            </a:r>
            <a:r>
              <a:rPr lang="ru-RU" sz="1100" b="1" dirty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период с 2013 года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по 202</a:t>
            </a:r>
            <a:r>
              <a:rPr lang="en-US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4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sz="1100" b="1" dirty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год 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составила </a:t>
            </a:r>
            <a:r>
              <a:rPr lang="en-US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158,7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 млн рублей. 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6" name="Диаграмма 2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1135902"/>
              </p:ext>
            </p:extLst>
          </p:nvPr>
        </p:nvGraphicFramePr>
        <p:xfrm>
          <a:off x="2811197" y="1899807"/>
          <a:ext cx="5841736" cy="260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7" name="Диаграмма 2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111596"/>
              </p:ext>
            </p:extLst>
          </p:nvPr>
        </p:nvGraphicFramePr>
        <p:xfrm>
          <a:off x="2811197" y="3509465"/>
          <a:ext cx="6220091" cy="2814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4147228" y="2124923"/>
            <a:ext cx="4768170" cy="154535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147228" y="3739959"/>
            <a:ext cx="4768170" cy="154535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с двумя скругленными соседними углами 29"/>
          <p:cNvSpPr/>
          <p:nvPr/>
        </p:nvSpPr>
        <p:spPr>
          <a:xfrm rot="10800000">
            <a:off x="4142520" y="5311046"/>
            <a:ext cx="4772878" cy="741162"/>
          </a:xfrm>
          <a:prstGeom prst="round2SameRect">
            <a:avLst>
              <a:gd name="adj1" fmla="val 49857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1" name="Прямоугольник 30"/>
          <p:cNvSpPr/>
          <p:nvPr/>
        </p:nvSpPr>
        <p:spPr>
          <a:xfrm>
            <a:off x="4142520" y="5311046"/>
            <a:ext cx="47728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Суммарная капитализация Фонда на </a:t>
            </a:r>
            <a:r>
              <a:rPr lang="ru-RU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01.01.202</a:t>
            </a:r>
            <a:r>
              <a:rPr lang="en-US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5</a:t>
            </a:r>
            <a:r>
              <a:rPr lang="ru-RU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составила </a:t>
            </a:r>
            <a:br>
              <a:rPr lang="ru-RU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110,2 млн </a:t>
            </a:r>
            <a:r>
              <a:rPr lang="ru-RU" sz="1100" b="1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рублей, в том числе: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ru-RU" sz="1100" b="1" spc="-2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для предоставления</a:t>
            </a:r>
            <a:r>
              <a:rPr lang="en-US" sz="1100" b="1" spc="-2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sz="1100" b="1" spc="-20" dirty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микрозаймов </a:t>
            </a:r>
            <a:r>
              <a:rPr lang="ru-RU" sz="1100" b="1" spc="-20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108,7 млн рублей;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ru-RU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для предоставления</a:t>
            </a:r>
            <a:r>
              <a:rPr lang="en-US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sz="1100" b="1" dirty="0" smtClean="0">
                <a:ln w="0"/>
                <a:solidFill>
                  <a:prstClr val="black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грантов 1,5 млн рублей.</a:t>
            </a:r>
            <a:endParaRPr lang="ru-RU" sz="1100" b="1" dirty="0">
              <a:ln w="0"/>
              <a:solidFill>
                <a:prstClr val="black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623595" y="2048933"/>
            <a:ext cx="467538" cy="3206569"/>
          </a:xfrm>
          <a:prstGeom prst="rightArrow">
            <a:avLst>
              <a:gd name="adj1" fmla="val 47499"/>
              <a:gd name="adj2" fmla="val 6629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3" name="TextBox 32"/>
          <p:cNvSpPr txBox="1"/>
          <p:nvPr/>
        </p:nvSpPr>
        <p:spPr>
          <a:xfrm>
            <a:off x="8652933" y="6318208"/>
            <a:ext cx="1833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 Cyr" panose="020B0604020202020204" pitchFamily="34" charset="0"/>
                <a:cs typeface="Arial Cyr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444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76734" y="6318208"/>
            <a:ext cx="338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20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25551" y="3082752"/>
            <a:ext cx="65536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405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ДИНАМИКА ОБЪЕМОВ КАПИТАЛИЗАЦИИ ФОНДА, </a:t>
            </a:r>
            <a:b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млн рублей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52933" y="6318208"/>
            <a:ext cx="1833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3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894212"/>
              </p:ext>
            </p:extLst>
          </p:nvPr>
        </p:nvGraphicFramePr>
        <p:xfrm>
          <a:off x="610391" y="1589656"/>
          <a:ext cx="7896225" cy="2245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1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472869"/>
              </p:ext>
            </p:extLst>
          </p:nvPr>
        </p:nvGraphicFramePr>
        <p:xfrm>
          <a:off x="0" y="3905599"/>
          <a:ext cx="8579113" cy="225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34" name="Соединительная линия уступом 33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100-00000A000000}"/>
              </a:ext>
            </a:extLst>
          </p:cNvPr>
          <p:cNvCxnSpPr/>
          <p:nvPr/>
        </p:nvCxnSpPr>
        <p:spPr>
          <a:xfrm flipV="1">
            <a:off x="6780855" y="4380342"/>
            <a:ext cx="1160878" cy="183192"/>
          </a:xfrm>
          <a:prstGeom prst="bentConnector3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7286471" y="1766744"/>
            <a:ext cx="714529" cy="4137311"/>
          </a:xfrm>
          <a:prstGeom prst="round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6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25550" y="2771128"/>
            <a:ext cx="66612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0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ПРЕДОСТАВЛЕНИЕ ФОНДОМ </a:t>
            </a:r>
            <a:r>
              <a:rPr lang="ru-RU" sz="30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ФИНАНСОВОЙ ПОДДЕРЖКИ </a:t>
            </a:r>
          </a:p>
        </p:txBody>
      </p:sp>
    </p:spTree>
    <p:extLst>
      <p:ext uri="{BB962C8B-B14F-4D97-AF65-F5344CB8AC3E}">
        <p14:creationId xmlns:p14="http://schemas.microsoft.com/office/powerpoint/2010/main" val="20748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ФИНАНСОВАЯ ПОДДЕРЖКА В ВИДЕ МИКРОЗАЙМОВ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52933" y="6318208"/>
            <a:ext cx="1833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5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622361"/>
              </p:ext>
            </p:extLst>
          </p:nvPr>
        </p:nvGraphicFramePr>
        <p:xfrm>
          <a:off x="272908" y="1474655"/>
          <a:ext cx="7988583" cy="145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3" name="Соединительная линия уступом 12"/>
          <p:cNvCxnSpPr/>
          <p:nvPr/>
        </p:nvCxnSpPr>
        <p:spPr>
          <a:xfrm flipV="1">
            <a:off x="4343404" y="2235200"/>
            <a:ext cx="618066" cy="36100"/>
          </a:xfrm>
          <a:prstGeom prst="bentConnector3">
            <a:avLst>
              <a:gd name="adj1" fmla="val 50000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"/>
          <p:cNvSpPr txBox="1"/>
          <p:nvPr/>
        </p:nvSpPr>
        <p:spPr>
          <a:xfrm>
            <a:off x="4457761" y="1804776"/>
            <a:ext cx="389352" cy="2664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22%</a:t>
            </a:r>
            <a:endParaRPr lang="ru-RU" sz="14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3" name="Диаграмма 22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526398"/>
              </p:ext>
            </p:extLst>
          </p:nvPr>
        </p:nvGraphicFramePr>
        <p:xfrm>
          <a:off x="272908" y="2797466"/>
          <a:ext cx="7988583" cy="142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24" name="Соединительная линия уступом 23"/>
          <p:cNvCxnSpPr/>
          <p:nvPr/>
        </p:nvCxnSpPr>
        <p:spPr>
          <a:xfrm flipV="1">
            <a:off x="4343404" y="3523752"/>
            <a:ext cx="618066" cy="167715"/>
          </a:xfrm>
          <a:prstGeom prst="bentConnector3">
            <a:avLst>
              <a:gd name="adj1" fmla="val 50000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"/>
          <p:cNvSpPr txBox="1"/>
          <p:nvPr/>
        </p:nvSpPr>
        <p:spPr>
          <a:xfrm>
            <a:off x="4457761" y="3145894"/>
            <a:ext cx="389352" cy="2664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5,9%</a:t>
            </a:r>
            <a:endParaRPr lang="ru-RU" sz="14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6" name="Диаграмма 2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2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953841"/>
              </p:ext>
            </p:extLst>
          </p:nvPr>
        </p:nvGraphicFramePr>
        <p:xfrm>
          <a:off x="272908" y="4145523"/>
          <a:ext cx="7988583" cy="144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27" name="Соединительная линия уступом 26"/>
          <p:cNvCxnSpPr/>
          <p:nvPr/>
        </p:nvCxnSpPr>
        <p:spPr>
          <a:xfrm>
            <a:off x="4343404" y="4817533"/>
            <a:ext cx="618066" cy="127000"/>
          </a:xfrm>
          <a:prstGeom prst="bentConnector3">
            <a:avLst>
              <a:gd name="adj1" fmla="val 50000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1"/>
          <p:cNvSpPr txBox="1"/>
          <p:nvPr/>
        </p:nvSpPr>
        <p:spPr>
          <a:xfrm>
            <a:off x="4457761" y="4486798"/>
            <a:ext cx="389352" cy="2664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5%</a:t>
            </a:r>
            <a:endParaRPr lang="ru-RU" sz="14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1" name="Прямоугольник с двумя скругленными соседними углами 30"/>
          <p:cNvSpPr/>
          <p:nvPr/>
        </p:nvSpPr>
        <p:spPr>
          <a:xfrm rot="10800000">
            <a:off x="970244" y="5589851"/>
            <a:ext cx="7395156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970242" y="5584411"/>
            <a:ext cx="739515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За 2024 год субъектам МСП предоставлено 39 микрозаймов на общую сумму 71,9 млн рублей. </a:t>
            </a:r>
            <a:b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План по количеству выданных микрозаймов перевыполнен на 22%.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СТРУКТУРА ПРЕДОСТАВЛЕННЫХ МИКРОЗАЙМОВ ПО СЕКТОРАМ ВИДОВ ДЕЯТЕЛЬНОСТИ СУБЪЕКТАМ МСП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52933" y="6318208"/>
            <a:ext cx="1833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6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1" name="Прямоугольник с двумя скругленными соседними углами 30"/>
          <p:cNvSpPr/>
          <p:nvPr/>
        </p:nvSpPr>
        <p:spPr>
          <a:xfrm rot="10800000">
            <a:off x="457200" y="5589849"/>
            <a:ext cx="8195732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457199" y="5584411"/>
            <a:ext cx="81957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Большинство микрозаймов, выданных Фондом в течение 2024 года, предоставлены субъектам МСП, осуществляющим деятельность в области транспортировки и хранения - 17,0 млн рублей (более 23%). 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054718"/>
              </p:ext>
            </p:extLst>
          </p:nvPr>
        </p:nvGraphicFramePr>
        <p:xfrm>
          <a:off x="-942338" y="2090951"/>
          <a:ext cx="9686924" cy="3805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0608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ОБЩАЯ СУММА ОКАЗАННОЙ ФИНАНСОВОЙ ПОДДЕРЖКИ СУБЪЕКТАМ МСП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52933" y="6318208"/>
            <a:ext cx="1833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7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64556"/>
              </p:ext>
            </p:extLst>
          </p:nvPr>
        </p:nvGraphicFramePr>
        <p:xfrm>
          <a:off x="-853282" y="2124923"/>
          <a:ext cx="9224964" cy="357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Прямоугольник с двумя скругленными соседними углами 14"/>
          <p:cNvSpPr/>
          <p:nvPr/>
        </p:nvSpPr>
        <p:spPr>
          <a:xfrm rot="10800000">
            <a:off x="457200" y="5589849"/>
            <a:ext cx="8195732" cy="6126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Прямоугольник 28"/>
          <p:cNvSpPr/>
          <p:nvPr/>
        </p:nvSpPr>
        <p:spPr>
          <a:xfrm>
            <a:off x="457199" y="5577455"/>
            <a:ext cx="81957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6725">
              <a:lnSpc>
                <a:spcPct val="150000"/>
              </a:lnSpc>
            </a:pP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Суммарная финансовая поддержка субъектов МСП за период с 2013 года по 2024 год составила </a:t>
            </a:r>
            <a:b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100" b="1" u="sng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462,8 млн рублей</a:t>
            </a:r>
            <a:r>
              <a:rPr lang="ru-RU" sz="1100" b="1" dirty="0" smtClean="0">
                <a:ln w="0"/>
                <a:latin typeface="Arial Cyr" panose="020B0604020202020204" pitchFamily="34" charset="0"/>
                <a:cs typeface="Arial Cyr" panose="020B0604020202020204" pitchFamily="34" charset="0"/>
              </a:rPr>
              <a:t>, в том числе 414,3 млн рублей в виде микрозаймов и 48,5 млн рублей в виде грантов.</a:t>
            </a:r>
            <a:endParaRPr lang="ru-RU" sz="1100" b="1" dirty="0">
              <a:ln w="0"/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611" y="1044714"/>
            <a:ext cx="871378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УЛУЧШЕНИЕ УСЛОВИЙ ПОЛУЧЕНИЯ </a:t>
            </a:r>
            <a:b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ФИНАНСОВОЙ ПОДДЕРЖКИ В ФОНДЕ</a:t>
            </a:r>
            <a:endParaRPr lang="ru-RU" sz="2400" b="1" dirty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52933" y="6318208"/>
            <a:ext cx="1833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8</a:t>
            </a:r>
            <a:endParaRPr lang="ru-RU" sz="11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8631" y="1840183"/>
            <a:ext cx="7571036" cy="409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В целях </a:t>
            </a:r>
            <a: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улучшения условий получения финансовой поддержки</a:t>
            </a:r>
            <a:r>
              <a:rPr lang="en-US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/>
            </a:r>
            <a:b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для субъектов малого и среднего предпринимательства </a:t>
            </a:r>
            <a:r>
              <a:rPr lang="ru-RU" sz="1400" dirty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ЗАТО Северск </a:t>
            </a:r>
            <a: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в 2024 году </a:t>
            </a:r>
            <a:b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внесены следующие </a:t>
            </a:r>
            <a:r>
              <a:rPr lang="ru-RU" sz="1400" dirty="0">
                <a:solidFill>
                  <a:srgbClr val="000000"/>
                </a:solidFill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изменения в нормативные документы:</a:t>
            </a:r>
            <a:endParaRPr lang="ru-RU" sz="1400" dirty="0">
              <a:latin typeface="Arial Cyr" panose="020B0604020202020204" pitchFamily="34" charset="0"/>
              <a:ea typeface="Times New Roman" panose="02020603050405020304" pitchFamily="18" charset="0"/>
              <a:cs typeface="Arial Cyr" panose="020B0604020202020204" pitchFamily="34" charset="0"/>
            </a:endParaRPr>
          </a:p>
          <a:p>
            <a:pPr marL="342900"/>
            <a:r>
              <a:rPr lang="ru-RU" sz="1400" dirty="0">
                <a:latin typeface="Arial Cyr" panose="020B0604020202020204" pitchFamily="34" charset="0"/>
                <a:ea typeface="Times New Roman" panose="02020603050405020304" pitchFamily="18" charset="0"/>
                <a:cs typeface="Arial Cyr" panose="020B0604020202020204" pitchFamily="34" charset="0"/>
              </a:rPr>
              <a:t> </a:t>
            </a:r>
          </a:p>
          <a:p>
            <a:pPr marL="257175" indent="-257175" algn="just">
              <a:spcAft>
                <a:spcPts val="450"/>
              </a:spcAft>
              <a:buAutoNum type="arabicPeriod"/>
            </a:pP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Фондом обновлены и актуализированы Правила предоставления микрозаймов </a:t>
            </a:r>
            <a:b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в соответствии с рекомендациями Министерства Экономического развития Российской Федерации, в том числе с учетом приоритетных направлений развития бизнеса в Томской области;</a:t>
            </a:r>
          </a:p>
          <a:p>
            <a:pPr marL="257175" indent="-257175" algn="just">
              <a:spcAft>
                <a:spcPts val="450"/>
              </a:spcAft>
              <a:buFontTx/>
              <a:buAutoNum type="arabicPeriod"/>
            </a:pP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Фондом утверждены </a:t>
            </a:r>
            <a:r>
              <a:rPr lang="ru-RU" sz="1400" dirty="0">
                <a:latin typeface="Arial Cyr" panose="020B0604020202020204" pitchFamily="34" charset="0"/>
                <a:cs typeface="Arial Cyr" panose="020B0604020202020204" pitchFamily="34" charset="0"/>
              </a:rPr>
              <a:t>Правила предоставления микрозаймов физическим лицам, применяющим специальный налоговый режим «Налог на профессиональный доход» за счет средств Фонда «Микрокредитная компания фонд развития малого и среднего предпринимательства ЗАТО </a:t>
            </a: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Северск»;</a:t>
            </a:r>
            <a:endParaRPr lang="ru-RU" sz="1400" dirty="0"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marL="257175" indent="-257175" algn="just">
              <a:spcAft>
                <a:spcPts val="450"/>
              </a:spcAft>
              <a:buFontTx/>
              <a:buAutoNum type="arabicPeriod"/>
            </a:pP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В соответствии с планируемыми изменениями в 2025 году в Федеральный закон </a:t>
            </a:r>
            <a:b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«О персональных данных» Фондом корректируется и обновляется нормативная документация и порядок обработки персональных данных; меры направленные </a:t>
            </a:r>
            <a:b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на защиту персональных данных а также мероприятия, направленные на выявление и предотвращение нарушений законодательства Российской Федерации в области персональных данных. </a:t>
            </a:r>
            <a:endParaRPr lang="ru-RU" sz="14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01"/>
          <a:stretch/>
        </p:blipFill>
        <p:spPr>
          <a:xfrm rot="16200000">
            <a:off x="2133895" y="4030421"/>
            <a:ext cx="693685" cy="49614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9" t="31202"/>
          <a:stretch/>
        </p:blipFill>
        <p:spPr>
          <a:xfrm rot="16200000">
            <a:off x="7754483" y="-667882"/>
            <a:ext cx="721633" cy="205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3" y="204788"/>
            <a:ext cx="567018" cy="6914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6" t="7955" r="7319"/>
          <a:stretch/>
        </p:blipFill>
        <p:spPr>
          <a:xfrm>
            <a:off x="970244" y="201913"/>
            <a:ext cx="653521" cy="698371"/>
          </a:xfrm>
          <a:prstGeom prst="rect">
            <a:avLst/>
          </a:prstGeom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1825377" y="197457"/>
            <a:ext cx="3415489" cy="697529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«Микрокредитная компания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фонд развития малого и среднего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предпринимательства ЗАТО Северск»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75173" y="2563379"/>
            <a:ext cx="6661221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ПОКАЗАТЕЛИ ДЕЯТЕЛЬНОСТИ</a:t>
            </a:r>
            <a:b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</a:b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Фонда </a:t>
            </a:r>
            <a:r>
              <a:rPr lang="ru-RU" sz="2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«Микрокредитная компания фонд развития малого и среднего предпринимательства ЗАТО Северск</a:t>
            </a:r>
            <a:r>
              <a:rPr lang="ru-RU" sz="2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»</a:t>
            </a:r>
          </a:p>
          <a:p>
            <a:pPr algn="ctr">
              <a:lnSpc>
                <a:spcPct val="90000"/>
              </a:lnSpc>
            </a:pPr>
            <a:endParaRPr lang="ru-RU" sz="2400" b="1" dirty="0" smtClean="0">
              <a:ln w="9525">
                <a:solidFill>
                  <a:prstClr val="white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ru-RU" sz="16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(согласно Приказу Минэкономразвития от 26.03.2021 № </a:t>
            </a:r>
            <a:r>
              <a:rPr lang="ru-RU" sz="1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 panose="020B0604020202020204" pitchFamily="34" charset="0"/>
                <a:cs typeface="Arial Cyr" panose="020B0604020202020204" pitchFamily="34" charset="0"/>
              </a:rPr>
              <a:t>142)</a:t>
            </a:r>
          </a:p>
        </p:txBody>
      </p:sp>
    </p:spTree>
    <p:extLst>
      <p:ext uri="{BB962C8B-B14F-4D97-AF65-F5344CB8AC3E}">
        <p14:creationId xmlns:p14="http://schemas.microsoft.com/office/powerpoint/2010/main" val="25988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8746</TotalTime>
  <Words>783</Words>
  <Application>Microsoft Office PowerPoint</Application>
  <PresentationFormat>Экран (4:3)</PresentationFormat>
  <Paragraphs>171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Arial Cyr</vt:lpstr>
      <vt:lpstr>Calibri</vt:lpstr>
      <vt:lpstr>Calibri Light</vt:lpstr>
      <vt:lpstr>Times New Roman</vt:lpstr>
      <vt:lpstr>Тема Office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  <vt:lpstr>Фонд «Микрокредитная компания  фонд развития малого и среднего  предпринимательства ЗАТО Северск»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Директор</cp:lastModifiedBy>
  <cp:revision>49</cp:revision>
  <cp:lastPrinted>2025-05-16T09:10:13Z</cp:lastPrinted>
  <dcterms:created xsi:type="dcterms:W3CDTF">2025-05-12T07:59:14Z</dcterms:created>
  <dcterms:modified xsi:type="dcterms:W3CDTF">2025-05-30T03:00:03Z</dcterms:modified>
</cp:coreProperties>
</file>